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embeddedFontLst>
    <p:embeddedFont>
      <p:font typeface="Barlow" pitchFamily="2" charset="77"/>
      <p:regular r:id="rId38"/>
      <p:bold r:id="rId39"/>
      <p:italic r:id="rId40"/>
      <p:boldItalic r:id="rId41"/>
    </p:embeddedFont>
    <p:embeddedFont>
      <p:font typeface="Barlow Light" pitchFamily="2" charset="77"/>
      <p:regular r:id="rId42"/>
      <p:bold r:id="rId43"/>
      <p:italic r:id="rId44"/>
      <p:boldItalic r:id="rId45"/>
    </p:embeddedFont>
    <p:embeddedFont>
      <p:font typeface="Calibri" panose="020F0502020204030204" pitchFamily="34" charset="0"/>
      <p:regular r:id="rId46"/>
      <p:bold r:id="rId47"/>
      <p:italic r:id="rId48"/>
      <p:boldItalic r:id="rId49"/>
    </p:embeddedFont>
    <p:embeddedFont>
      <p:font typeface="Miriam Libre" pitchFamily="2" charset="-79"/>
      <p:regular r:id="rId50"/>
      <p:bold r:id="rId51"/>
    </p:embeddedFont>
    <p:embeddedFont>
      <p:font typeface="Roboto" panose="02000000000000000000" pitchFamily="2" charset="0"/>
      <p:regular r:id="rId52"/>
      <p:bold r:id="rId53"/>
      <p:italic r:id="rId54"/>
      <p:boldItalic r:id="rId55"/>
    </p:embeddedFont>
    <p:embeddedFont>
      <p:font typeface="Work Sans" pitchFamily="2" charset="77"/>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57545"/>
  </p:normalViewPr>
  <p:slideViewPr>
    <p:cSldViewPr snapToGrid="0" snapToObjects="1">
      <p:cViewPr varScale="1">
        <p:scale>
          <a:sx n="70" d="100"/>
          <a:sy n="70" d="100"/>
        </p:scale>
        <p:origin x="192"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earchdatamanagement.techtarget.com/definition/Hadoop-data-lake"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searchdatamanagement.techtarget.com/feature/Medical-technologist-drives-semantic-data-lake-developmen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a59bfd9b42_1_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a59bfd9b4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59bfd9b42_1_8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59bfd9b42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&gt; Firstly, business and data analysts analyze the reports on a specific data to provide the organizations insights which were gained from the data. </a:t>
            </a:r>
            <a:br>
              <a:rPr lang="en">
                <a:solidFill>
                  <a:schemeClr val="dk1"/>
                </a:solidFill>
                <a:latin typeface="Times New Roman"/>
                <a:ea typeface="Times New Roman"/>
                <a:cs typeface="Times New Roman"/>
                <a:sym typeface="Times New Roman"/>
              </a:rPr>
            </a:br>
            <a:r>
              <a:rPr lang="en">
                <a:solidFill>
                  <a:schemeClr val="dk1"/>
                </a:solidFill>
                <a:latin typeface="Times New Roman"/>
                <a:ea typeface="Times New Roman"/>
                <a:cs typeface="Times New Roman"/>
                <a:sym typeface="Times New Roman"/>
              </a:rPr>
              <a:t>&gt; Data Architects are relevant to manage data lakes as they are ones who are responsible for everything from “designing, creating, deploying, and managing an organization's data architecture” . </a:t>
            </a:r>
            <a:br>
              <a:rPr lang="en">
                <a:solidFill>
                  <a:schemeClr val="dk1"/>
                </a:solidFill>
                <a:latin typeface="Times New Roman"/>
                <a:ea typeface="Times New Roman"/>
                <a:cs typeface="Times New Roman"/>
                <a:sym typeface="Times New Roman"/>
              </a:rPr>
            </a:br>
            <a:r>
              <a:rPr lang="en">
                <a:solidFill>
                  <a:schemeClr val="dk1"/>
                </a:solidFill>
                <a:latin typeface="Times New Roman"/>
                <a:ea typeface="Times New Roman"/>
                <a:cs typeface="Times New Roman"/>
                <a:sym typeface="Times New Roman"/>
              </a:rPr>
              <a:t>&gt; Data scientists and app developers use the data lakes as well to perform statistical analysis on big data so they can identify trends, solve business problems, which can ultimately optimize the performance of the company.</a:t>
            </a:r>
            <a:br>
              <a:rPr lang="en">
                <a:solidFill>
                  <a:schemeClr val="dk1"/>
                </a:solidFill>
                <a:latin typeface="Times New Roman"/>
                <a:ea typeface="Times New Roman"/>
                <a:cs typeface="Times New Roman"/>
                <a:sym typeface="Times New Roman"/>
              </a:rPr>
            </a:br>
            <a:br>
              <a:rPr lang="en">
                <a:solidFill>
                  <a:schemeClr val="dk1"/>
                </a:solidFill>
                <a:latin typeface="Times New Roman"/>
                <a:ea typeface="Times New Roman"/>
                <a:cs typeface="Times New Roman"/>
                <a:sym typeface="Times New Roman"/>
              </a:rPr>
            </a:br>
            <a:r>
              <a:rPr lang="en">
                <a:solidFill>
                  <a:schemeClr val="dk1"/>
                </a:solidFill>
                <a:latin typeface="Times New Roman"/>
                <a:ea typeface="Times New Roman"/>
                <a:cs typeface="Times New Roman"/>
                <a:sym typeface="Times New Roman"/>
              </a:rPr>
              <a:t>(</a:t>
            </a:r>
            <a:r>
              <a:rPr lang="en" sz="1200" b="1">
                <a:solidFill>
                  <a:srgbClr val="202124"/>
                </a:solidFill>
                <a:highlight>
                  <a:srgbClr val="FFFFFF"/>
                </a:highlight>
                <a:latin typeface="Roboto"/>
                <a:ea typeface="Roboto"/>
                <a:cs typeface="Roboto"/>
                <a:sym typeface="Roboto"/>
              </a:rPr>
              <a:t>data scientists</a:t>
            </a:r>
            <a:r>
              <a:rPr lang="en" sz="1200">
                <a:solidFill>
                  <a:srgbClr val="202124"/>
                </a:solidFill>
                <a:highlight>
                  <a:srgbClr val="FFFFFF"/>
                </a:highlight>
                <a:latin typeface="Roboto"/>
                <a:ea typeface="Roboto"/>
                <a:cs typeface="Roboto"/>
                <a:sym typeface="Roboto"/>
              </a:rPr>
              <a:t> use programming languages such as Python and R, whereas </a:t>
            </a:r>
            <a:r>
              <a:rPr lang="en" sz="1200" b="1">
                <a:solidFill>
                  <a:srgbClr val="202124"/>
                </a:solidFill>
                <a:highlight>
                  <a:srgbClr val="FFFFFF"/>
                </a:highlight>
                <a:latin typeface="Roboto"/>
                <a:ea typeface="Roboto"/>
                <a:cs typeface="Roboto"/>
                <a:sym typeface="Roboto"/>
              </a:rPr>
              <a:t>data analysts</a:t>
            </a:r>
            <a:r>
              <a:rPr lang="en" sz="1200">
                <a:solidFill>
                  <a:srgbClr val="202124"/>
                </a:solidFill>
                <a:highlight>
                  <a:srgbClr val="FFFFFF"/>
                </a:highlight>
                <a:latin typeface="Roboto"/>
                <a:ea typeface="Roboto"/>
                <a:cs typeface="Roboto"/>
                <a:sym typeface="Roboto"/>
              </a:rPr>
              <a:t> may use SQL or excel to query, clean, or make sense of their </a:t>
            </a:r>
            <a:r>
              <a:rPr lang="en" sz="1200" b="1">
                <a:solidFill>
                  <a:srgbClr val="202124"/>
                </a:solidFill>
                <a:highlight>
                  <a:srgbClr val="FFFFFF"/>
                </a:highlight>
                <a:latin typeface="Roboto"/>
                <a:ea typeface="Roboto"/>
                <a:cs typeface="Roboto"/>
                <a:sym typeface="Roboto"/>
              </a:rPr>
              <a:t>data</a:t>
            </a:r>
            <a:r>
              <a:rPr lang="en" sz="1200">
                <a:solidFill>
                  <a:srgbClr val="202124"/>
                </a:solidFill>
                <a:highlight>
                  <a:srgbClr val="FFFFFF"/>
                </a:highlight>
                <a:latin typeface="Roboto"/>
                <a:ea typeface="Roboto"/>
                <a:cs typeface="Roboto"/>
                <a:sym typeface="Roboto"/>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a59bfd9b42_1_3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a59bfd9b42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a59bfd9b42_1_7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a59bfd9b42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When companies started to realize the need for managing data, they used a relational database which is able to collect, store, and analyze data. Relational databases gave companies an opportunity to store highly structured data using Structured Query Language (SQL). Relational databases or also called as Relational Database Management Systems (RDBMes) addressed companies needs as the data used to be small, structures, and simple (“History and Evolution of Data Lakes,” 2020). If companies deal with data which is relatively structured and small, relational databases would be a good choice for companies. </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a59bfd9b42_1_9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a59bfd9b42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As the dot com boom happened and the use of the internet started to rise, the companies are receiving data in all formats and in unimaginable quantities where the relational database is not addressing their needs. Companies in the industry combatted this by building multiple databases. However this led to massive amounts of data which was split into disorganized data bases </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Data warehouses, just like what the name suggests, emerged to “unite companies’ structured data under one roof” . Data warehouses’ purpose is to bring a company's sets of relational databases under one roof with a mission to unite the disconnected database across the firm. </a:t>
            </a:r>
            <a:br>
              <a:rPr lang="en">
                <a:solidFill>
                  <a:schemeClr val="dk1"/>
                </a:solidFill>
                <a:latin typeface="Times New Roman"/>
                <a:ea typeface="Times New Roman"/>
                <a:cs typeface="Times New Roman"/>
                <a:sym typeface="Times New Roman"/>
              </a:rPr>
            </a:br>
            <a:br>
              <a:rPr lang="en">
                <a:solidFill>
                  <a:schemeClr val="dk1"/>
                </a:solidFill>
                <a:latin typeface="Times New Roman"/>
                <a:ea typeface="Times New Roman"/>
                <a:cs typeface="Times New Roman"/>
                <a:sym typeface="Times New Roman"/>
              </a:rPr>
            </a:br>
            <a:r>
              <a:rPr lang="en">
                <a:solidFill>
                  <a:schemeClr val="dk1"/>
                </a:solidFill>
                <a:latin typeface="Times New Roman"/>
                <a:ea typeface="Times New Roman"/>
                <a:cs typeface="Times New Roman"/>
                <a:sym typeface="Times New Roman"/>
              </a:rPr>
              <a:t>However, data warehouses were not able to store the raw and unstructured data. It was expensive to deal with its hardware and software and faced trouble in scaling due to limited storage and compute power. </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a59bfd9b42_1_9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a59bfd9b42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Early 2000’s gave birth to big data which has tested the organization's ability to take in the massive and different forms of data and to be able to get the insightful results. Organizations need a way to make use of unstructured data to not miss out on the key insights. Hadoop rose as an open source distributed data processing technology. </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Since the companies have the capability to analyze the raw data, this set up the stage for the modern data lake. Although many data lake architectures have changed the paths from Hadoop to running Spark in the cloud, many people associate the term “data lake” with Hadoop since it was the first framework which gave birth to the concept of data lake.</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59bfd9b42_1_10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59bfd9b42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a59bfd9b42_1_3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a59bfd9b42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Hello everyone since we all now know about the difference between data warehouses and data lakes we now look at what an data swamp exactly is and what differentiates them from the data lakes.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59bfd9b42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59bfd9b42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Companies collecting huge amounts of data, storing it may risk the creation of </a:t>
            </a:r>
            <a:r>
              <a:rPr lang="en" dirty="0" err="1">
                <a:solidFill>
                  <a:schemeClr val="dk1"/>
                </a:solidFill>
                <a:latin typeface="Times New Roman"/>
                <a:ea typeface="Times New Roman"/>
                <a:cs typeface="Times New Roman"/>
                <a:sym typeface="Times New Roman"/>
              </a:rPr>
              <a:t>dataswamps</a:t>
            </a:r>
            <a:r>
              <a:rPr lang="en" dirty="0">
                <a:solidFill>
                  <a:schemeClr val="dk1"/>
                </a:solidFill>
                <a:latin typeface="Times New Roman"/>
                <a:ea typeface="Times New Roman"/>
                <a:cs typeface="Times New Roman"/>
                <a:sym typeface="Times New Roman"/>
              </a:rPr>
              <a:t>. Data Swamps are highly disorganized and hampers the basic tasks of retrieving and utilization of data effectively. A data lake on the other hand is a data repository which is highly organized and helps in effectively retrieving and utilizing the same data.  data lakes work as a single point scalable storage repository which holds data in its native format (Matthews, 2020).</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dirty="0"/>
              <a:t>There are multiple differences between a data Lake and swamp</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Ingestion process</a:t>
            </a:r>
            <a:endParaRPr dirty="0"/>
          </a:p>
          <a:p>
            <a:pPr marL="0" lvl="0" indent="0" algn="l" rtl="0">
              <a:spcBef>
                <a:spcPts val="0"/>
              </a:spcBef>
              <a:spcAft>
                <a:spcPts val="0"/>
              </a:spcAft>
              <a:buNone/>
            </a:pPr>
            <a:r>
              <a:rPr lang="en" dirty="0"/>
              <a:t>No </a:t>
            </a:r>
            <a:r>
              <a:rPr lang="en" dirty="0" err="1"/>
              <a:t>Metdata</a:t>
            </a:r>
            <a:r>
              <a:rPr lang="en" dirty="0"/>
              <a:t> tags as a tiered </a:t>
            </a:r>
            <a:r>
              <a:rPr lang="en" dirty="0" err="1"/>
              <a:t>stucture</a:t>
            </a:r>
            <a:r>
              <a:rPr lang="en" dirty="0"/>
              <a:t> </a:t>
            </a:r>
            <a:endParaRPr dirty="0"/>
          </a:p>
          <a:p>
            <a:pPr marL="0" lvl="0" indent="0" algn="l" rtl="0">
              <a:spcBef>
                <a:spcPts val="0"/>
              </a:spcBef>
              <a:spcAft>
                <a:spcPts val="0"/>
              </a:spcAft>
              <a:buNone/>
            </a:pPr>
            <a:r>
              <a:rPr lang="en" dirty="0"/>
              <a:t>Time to market and processing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a59bfd9b42_1_1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a59bfd9b42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arenR"/>
            </a:pPr>
            <a:r>
              <a:rPr lang="en" dirty="0"/>
              <a:t>Metadata helps in identifying other data while it acting as a tag so a lack of metadata is one of the fastest way to turn a data lake into a data swamp.</a:t>
            </a:r>
            <a:endParaRPr dirty="0"/>
          </a:p>
          <a:p>
            <a:pPr marL="457200" lvl="0" indent="-317500" algn="l" rtl="0">
              <a:spcBef>
                <a:spcPts val="0"/>
              </a:spcBef>
              <a:spcAft>
                <a:spcPts val="0"/>
              </a:spcAft>
              <a:buSzPts val="1400"/>
              <a:buAutoNum type="arabicParenR"/>
            </a:pPr>
            <a:r>
              <a:rPr lang="en" dirty="0"/>
              <a:t> since it becomes relatively easier to collect data companies may end up not putting up a parameter about the kind of data they would want to gather and why. </a:t>
            </a:r>
            <a:r>
              <a:rPr lang="en" dirty="0">
                <a:solidFill>
                  <a:schemeClr val="dk1"/>
                </a:solidFill>
              </a:rPr>
              <a:t>Irrelevant Data could be gathered which </a:t>
            </a:r>
            <a:r>
              <a:rPr lang="en" dirty="0"/>
              <a:t>may make the storage option flooded with information which may never be needed.</a:t>
            </a:r>
            <a:endParaRPr dirty="0"/>
          </a:p>
          <a:p>
            <a:pPr marL="457200" lvl="0" indent="-317500" algn="l" rtl="0">
              <a:spcBef>
                <a:spcPts val="0"/>
              </a:spcBef>
              <a:spcAft>
                <a:spcPts val="0"/>
              </a:spcAft>
              <a:buSzPts val="1400"/>
              <a:buAutoNum type="arabicParenR"/>
            </a:pPr>
            <a:r>
              <a:rPr lang="en" dirty="0"/>
              <a:t>Data Governance -  This helps in managing a high level of data quality through the entire cycle. Helps to avoid wrong data which may upon auditing lead to illegal regulatory data</a:t>
            </a:r>
            <a:endParaRPr dirty="0"/>
          </a:p>
          <a:p>
            <a:pPr marL="457200" lvl="0" indent="-317500" algn="l" rtl="0">
              <a:spcBef>
                <a:spcPts val="0"/>
              </a:spcBef>
              <a:spcAft>
                <a:spcPts val="0"/>
              </a:spcAft>
              <a:buSzPts val="1400"/>
              <a:buAutoNum type="arabicParenR"/>
            </a:pPr>
            <a:r>
              <a:rPr lang="en" dirty="0"/>
              <a:t>No automated process - Helps in standardizing </a:t>
            </a:r>
            <a:r>
              <a:rPr lang="en" sz="1200" dirty="0">
                <a:solidFill>
                  <a:srgbClr val="212529"/>
                </a:solidFill>
                <a:highlight>
                  <a:srgbClr val="FFFFFF"/>
                </a:highlight>
              </a:rPr>
              <a:t>data usage practices across platforms and process all raw data in the same ways. Crucial for data lakes</a:t>
            </a:r>
            <a:endParaRPr sz="1200" dirty="0">
              <a:solidFill>
                <a:srgbClr val="212529"/>
              </a:solidFill>
              <a:highlight>
                <a:srgbClr val="FFFFFF"/>
              </a:highlight>
            </a:endParaRPr>
          </a:p>
          <a:p>
            <a:pPr marL="457200" lvl="0" indent="-304800" algn="l" rtl="0">
              <a:spcBef>
                <a:spcPts val="0"/>
              </a:spcBef>
              <a:spcAft>
                <a:spcPts val="0"/>
              </a:spcAft>
              <a:buClr>
                <a:srgbClr val="212529"/>
              </a:buClr>
              <a:buSzPts val="1200"/>
              <a:buAutoNum type="arabicParenR"/>
            </a:pPr>
            <a:r>
              <a:rPr lang="en" sz="1200" dirty="0">
                <a:solidFill>
                  <a:srgbClr val="212529"/>
                </a:solidFill>
                <a:highlight>
                  <a:srgbClr val="FFFFFF"/>
                </a:highlight>
              </a:rPr>
              <a:t>Data Cleaning - problem is that data lakes can deteriorate and become data swamps unless enterprises make and stick to plans for regularly cleaning their data. If the data has errors, or there are duplicates in the database, it’ll be difficult for company leaders or stakeholders to trust the information</a:t>
            </a:r>
            <a:endParaRPr sz="1200" dirty="0">
              <a:solidFill>
                <a:srgbClr val="212529"/>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5f391192_0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a59bfd9b42_1_4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a59bfd9b42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af110b7e0e_0_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af110b7e0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a59bfd9b42_1_1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a59bfd9b42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AWS provides Data Lake services for many major organisations such as Netflix, Twitch, Linkedin and Facebook. AWS Data Lakes are known to help find the fastest insights and answers from the data to all their users. Some of the AWS Data Lake perks are that AWS data lakes are easiest to build as well as analyze. They provide a very broad, open and comprehensive array of analytical tools and technologies which puts AWS with the highest scalability. AWS data lakes are cost effective and provide a secure architecture for analytics. These lakes also provide fine grained access and control of data. They use features like Amazon Macie which helps find sensitive data or wrongly stored data as well as Amazon Inspector to spot errors in configuration to avoid data breaches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a59bfd9b42_1_13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a59bfd9b42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Google being one of the last few entering the cloud and data storage domain did things a lot differently than conventional data lake service providers. The main component of GCP’s data lake is its Google Cloud Storage which acts as storage spaces for Data Lakes. In a Data Lake, GCP is used for unstructured data using CloudSQL, while Big Query is used for structured data. One can store and save and process  all types and all sizes of data in this Data Lake. There are multiple tools for all phases of data processing in data lakes. Those are Cloud Transfer Service, BigQuery API [Ingestion], Cloud Storage, Bigtable [Store], Dataprep, Data flow [Process], Big Query [Analyse], Data Studio [Reporting] (Data Lake Modernization, 2020).</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a59bfd9b42_1_1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a59bfd9b42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Snowflake’s philosophy centers on eliminating data silos and running multiple sets of workload on a single platform. It acts as a governed and safe access to all data along multiple levels and types into one single platform. Some of the key features of using snowflakes data lakes are that they provide consolidated data, fast scalable analytics on that data. The data lake is also very simple and cost effective while at the same time pretty secured and governed. Snowflake provides exceptional fast query performance, integrated and extensible data pipelines and secure governed collaboration with users. It transforms data efficiently using ANSI SQL. Granular level access control for precise accessibility is something which renders snowflake an advantage in certain sectors as well (Snowflake, 2020).</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a59bfd9b42_1_4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a59bfd9b42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 deluge of data in all its forms from different sources hold valuable insights for an organisation. Usage of Data Lakes in organisations have brought about a lot of change and flexibility in the data analysis within the organisations. Below we discuss some of the examples of how many organisations shifted their systems into using data lakes and the transformations brought about within these organisations.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59bfd9b42_1_15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59bfd9b42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Barlow Light"/>
                <a:ea typeface="Barlow Light"/>
                <a:cs typeface="Barlow Light"/>
                <a:sym typeface="Barlow Light"/>
              </a:rPr>
              <a:t>So now let's talk about Woot is an American Internet retailer based in the Dallas suburb of Carrollton, Texas. Their major concern was to replace their legacy data warehouse system which was based on RDBMS into Cloud Native Data Lake as a server less architecture solved multiple of their data access and quality issues. </a:t>
            </a:r>
            <a:endParaRPr sz="1200" dirty="0">
              <a:solidFill>
                <a:schemeClr val="dk1"/>
              </a:solidFill>
              <a:latin typeface="Barlow Light"/>
              <a:ea typeface="Barlow Light"/>
              <a:cs typeface="Barlow Light"/>
              <a:sym typeface="Barlow Light"/>
            </a:endParaRPr>
          </a:p>
          <a:p>
            <a:pPr marL="457200" lvl="0" indent="-304800" algn="l" rtl="0">
              <a:spcBef>
                <a:spcPts val="0"/>
              </a:spcBef>
              <a:spcAft>
                <a:spcPts val="0"/>
              </a:spcAft>
              <a:buClr>
                <a:schemeClr val="dk1"/>
              </a:buClr>
              <a:buSzPts val="1200"/>
              <a:buFont typeface="Barlow Light"/>
              <a:buChar char="●"/>
            </a:pPr>
            <a:r>
              <a:rPr lang="en" sz="1200" dirty="0">
                <a:solidFill>
                  <a:schemeClr val="dk1"/>
                </a:solidFill>
                <a:latin typeface="Barlow Light"/>
                <a:ea typeface="Barlow Light"/>
                <a:cs typeface="Barlow Light"/>
                <a:sym typeface="Barlow Light"/>
              </a:rPr>
              <a:t>Ability to garner insights into operations by all of Users. [Identifying and fulfilling customer needs]</a:t>
            </a:r>
            <a:endParaRPr sz="1200" dirty="0">
              <a:solidFill>
                <a:schemeClr val="dk1"/>
              </a:solidFill>
              <a:latin typeface="Barlow Light"/>
              <a:ea typeface="Barlow Light"/>
              <a:cs typeface="Barlow Light"/>
              <a:sym typeface="Barlow Light"/>
            </a:endParaRPr>
          </a:p>
          <a:p>
            <a:pPr marL="457200" lvl="0" indent="-304800" algn="l" rtl="0">
              <a:spcBef>
                <a:spcPts val="0"/>
              </a:spcBef>
              <a:spcAft>
                <a:spcPts val="0"/>
              </a:spcAft>
              <a:buClr>
                <a:schemeClr val="dk1"/>
              </a:buClr>
              <a:buSzPts val="1200"/>
              <a:buFont typeface="Barlow Light"/>
              <a:buChar char="●"/>
            </a:pPr>
            <a:r>
              <a:rPr lang="en" sz="1200" dirty="0">
                <a:solidFill>
                  <a:schemeClr val="dk1"/>
                </a:solidFill>
                <a:latin typeface="Barlow Light"/>
                <a:ea typeface="Barlow Light"/>
                <a:cs typeface="Barlow Light"/>
                <a:sym typeface="Barlow Light"/>
              </a:rPr>
              <a:t>Minimal Architectural Maintenance.</a:t>
            </a:r>
            <a:endParaRPr sz="1200" dirty="0">
              <a:solidFill>
                <a:schemeClr val="dk1"/>
              </a:solidFill>
              <a:latin typeface="Barlow Light"/>
              <a:ea typeface="Barlow Light"/>
              <a:cs typeface="Barlow Light"/>
              <a:sym typeface="Barlow Light"/>
            </a:endParaRPr>
          </a:p>
          <a:p>
            <a:pPr marL="457200" lvl="0" indent="-304800" algn="l" rtl="0">
              <a:spcBef>
                <a:spcPts val="0"/>
              </a:spcBef>
              <a:spcAft>
                <a:spcPts val="0"/>
              </a:spcAft>
              <a:buClr>
                <a:schemeClr val="dk1"/>
              </a:buClr>
              <a:buSzPts val="1200"/>
              <a:buFont typeface="Barlow Light"/>
              <a:buChar char="●"/>
            </a:pPr>
            <a:r>
              <a:rPr lang="en" sz="1200" dirty="0">
                <a:solidFill>
                  <a:schemeClr val="dk1"/>
                </a:solidFill>
                <a:latin typeface="Barlow Light"/>
                <a:ea typeface="Barlow Light"/>
                <a:cs typeface="Barlow Light"/>
                <a:sym typeface="Barlow Light"/>
              </a:rPr>
              <a:t>Response Time for changing tables</a:t>
            </a:r>
            <a:endParaRPr sz="1200" dirty="0">
              <a:solidFill>
                <a:schemeClr val="dk1"/>
              </a:solidFill>
              <a:latin typeface="Barlow Light"/>
              <a:ea typeface="Barlow Light"/>
              <a:cs typeface="Barlow Light"/>
              <a:sym typeface="Barlow Light"/>
            </a:endParaRPr>
          </a:p>
          <a:p>
            <a:pPr marL="0" lvl="0" indent="457200" algn="l" rtl="0">
              <a:spcBef>
                <a:spcPts val="0"/>
              </a:spcBef>
              <a:spcAft>
                <a:spcPts val="0"/>
              </a:spcAft>
              <a:buNone/>
            </a:pPr>
            <a:r>
              <a:rPr lang="en" dirty="0">
                <a:solidFill>
                  <a:schemeClr val="dk1"/>
                </a:solidFill>
                <a:latin typeface="Times New Roman"/>
                <a:ea typeface="Times New Roman"/>
                <a:cs typeface="Times New Roman"/>
                <a:sym typeface="Times New Roman"/>
              </a:rPr>
              <a:t>data lakes were introduced architecturally and in an operational context as well. A shared responsibility was introduced for data ingestion and serverless model was preferred over traditional RDBM models. This shifted the responsibility of the data ingestion team and customized pipelines towards services to push their data ahead. This led to the development team having control over their services data. Setting up this data lakes thus increased accessibility which was brought about by using AWS technologies like Amazon Kinesis Data Firehose for data ingestion, Amazon S3 for data storage, AWS Lambda and AWS Glue for data processing, AWS Data Migration Service (AWS DMS) and AWS Glue for data migration, AWS Glue for orchestration and metadata management &amp; Amazon Athena and Amazon </a:t>
            </a:r>
            <a:r>
              <a:rPr lang="en" dirty="0" err="1">
                <a:solidFill>
                  <a:schemeClr val="dk1"/>
                </a:solidFill>
                <a:latin typeface="Times New Roman"/>
                <a:ea typeface="Times New Roman"/>
                <a:cs typeface="Times New Roman"/>
                <a:sym typeface="Times New Roman"/>
              </a:rPr>
              <a:t>QuickSight</a:t>
            </a:r>
            <a:r>
              <a:rPr lang="en" dirty="0">
                <a:solidFill>
                  <a:schemeClr val="dk1"/>
                </a:solidFill>
                <a:latin typeface="Times New Roman"/>
                <a:ea typeface="Times New Roman"/>
                <a:cs typeface="Times New Roman"/>
                <a:sym typeface="Times New Roman"/>
              </a:rPr>
              <a:t> for querying and data visualization. (“AWS Big Data Blog”, 2019) Customer Services also had levelled up since users now didn't have to download sql client, request user name password and learn sql to get data out. Now they could just directly user queries with Athena or even use Amazon </a:t>
            </a:r>
            <a:r>
              <a:rPr lang="en" dirty="0" err="1">
                <a:solidFill>
                  <a:schemeClr val="dk1"/>
                </a:solidFill>
                <a:latin typeface="Times New Roman"/>
                <a:ea typeface="Times New Roman"/>
                <a:cs typeface="Times New Roman"/>
                <a:sym typeface="Times New Roman"/>
              </a:rPr>
              <a:t>Quicksight</a:t>
            </a:r>
            <a:r>
              <a:rPr lang="en" dirty="0">
                <a:solidFill>
                  <a:schemeClr val="dk1"/>
                </a:solidFill>
                <a:latin typeface="Times New Roman"/>
                <a:ea typeface="Times New Roman"/>
                <a:cs typeface="Times New Roman"/>
                <a:sym typeface="Times New Roman"/>
              </a:rPr>
              <a:t> for accounts managed through pre existing directories</a:t>
            </a:r>
            <a:endParaRPr sz="1200" dirty="0">
              <a:solidFill>
                <a:schemeClr val="dk1"/>
              </a:solidFill>
              <a:latin typeface="Barlow Light"/>
              <a:ea typeface="Barlow Light"/>
              <a:cs typeface="Barlow Light"/>
              <a:sym typeface="Barlow Light"/>
            </a:endParaRPr>
          </a:p>
          <a:p>
            <a:pPr marL="457200" lvl="0" indent="-304800" algn="l" rtl="0">
              <a:spcBef>
                <a:spcPts val="0"/>
              </a:spcBef>
              <a:spcAft>
                <a:spcPts val="0"/>
              </a:spcAft>
              <a:buClr>
                <a:schemeClr val="dk1"/>
              </a:buClr>
              <a:buSzPts val="1200"/>
              <a:buFont typeface="Barlow Light"/>
              <a:buChar char="●"/>
            </a:pPr>
            <a:r>
              <a:rPr lang="en" sz="1200" dirty="0">
                <a:solidFill>
                  <a:schemeClr val="dk1"/>
                </a:solidFill>
                <a:latin typeface="Barlow Light"/>
                <a:ea typeface="Barlow Light"/>
                <a:cs typeface="Barlow Light"/>
                <a:sym typeface="Barlow Light"/>
              </a:rPr>
              <a:t>Operation costs fallen down by 90% </a:t>
            </a:r>
            <a:endParaRPr sz="1200" dirty="0">
              <a:solidFill>
                <a:schemeClr val="dk1"/>
              </a:solidFill>
              <a:latin typeface="Barlow Light"/>
              <a:ea typeface="Barlow Light"/>
              <a:cs typeface="Barlow Light"/>
              <a:sym typeface="Barlow Light"/>
            </a:endParaRPr>
          </a:p>
          <a:p>
            <a:pPr marL="457200" lvl="0" indent="-304800" algn="l" rtl="0">
              <a:spcBef>
                <a:spcPts val="0"/>
              </a:spcBef>
              <a:spcAft>
                <a:spcPts val="0"/>
              </a:spcAft>
              <a:buClr>
                <a:schemeClr val="dk1"/>
              </a:buClr>
              <a:buSzPts val="1200"/>
              <a:buFont typeface="Barlow Light"/>
              <a:buChar char="●"/>
            </a:pPr>
            <a:r>
              <a:rPr lang="en" sz="1200" dirty="0">
                <a:solidFill>
                  <a:schemeClr val="dk1"/>
                </a:solidFill>
                <a:latin typeface="Barlow Light"/>
                <a:ea typeface="Barlow Light"/>
                <a:cs typeface="Barlow Light"/>
                <a:sym typeface="Barlow Light"/>
              </a:rPr>
              <a:t>Serverless infrastructure gaining access</a:t>
            </a:r>
            <a:endParaRPr sz="1200" dirty="0">
              <a:solidFill>
                <a:schemeClr val="dk1"/>
              </a:solidFill>
              <a:latin typeface="Barlow Light"/>
              <a:ea typeface="Barlow Light"/>
              <a:cs typeface="Barlow Light"/>
              <a:sym typeface="Barlow Light"/>
            </a:endParaRPr>
          </a:p>
          <a:p>
            <a:pPr marL="457200" lvl="0" indent="-304800" algn="l" rtl="0">
              <a:spcBef>
                <a:spcPts val="0"/>
              </a:spcBef>
              <a:spcAft>
                <a:spcPts val="0"/>
              </a:spcAft>
              <a:buClr>
                <a:schemeClr val="dk1"/>
              </a:buClr>
              <a:buSzPts val="1200"/>
              <a:buFont typeface="Barlow Light"/>
              <a:buChar char="●"/>
            </a:pPr>
            <a:r>
              <a:rPr lang="en" sz="1200" dirty="0">
                <a:solidFill>
                  <a:schemeClr val="dk1"/>
                </a:solidFill>
                <a:latin typeface="Barlow Light"/>
                <a:ea typeface="Barlow Light"/>
                <a:cs typeface="Barlow Light"/>
                <a:sym typeface="Barlow Light"/>
              </a:rPr>
              <a:t>Facilitate experimentation with newer technologies</a:t>
            </a:r>
            <a:endParaRPr sz="1200" dirty="0">
              <a:solidFill>
                <a:schemeClr val="dk1"/>
              </a:solidFill>
              <a:latin typeface="Barlow Light"/>
              <a:ea typeface="Barlow Light"/>
              <a:cs typeface="Barlow Light"/>
              <a:sym typeface="Barlow Light"/>
            </a:endParaRPr>
          </a:p>
          <a:p>
            <a:pPr marL="0" lvl="0" indent="0" algn="l" rtl="0">
              <a:spcBef>
                <a:spcPts val="0"/>
              </a:spcBef>
              <a:spcAft>
                <a:spcPts val="0"/>
              </a:spcAft>
              <a:buNone/>
            </a:pPr>
            <a:endParaRPr sz="9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a59bfd9b42_1_1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a59bfd9b42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Healthcare sector has been dealing with a lot of outdated data ingestion, aggregation and analysis methods. Innovacer decided to develop a data activation platform [Big Data Platform] based on the need of healthcare organisations to make powerful, data driven decisions. It leveraged EC2 servers [Elastic Cloud Compute] for hosting its web-based applications and data warehouses. The deployment provided developers in the organisation with better accessibility, more fine grained control and improved performances.</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a59bfd9b42_1_5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a59bfd9b4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Data Lake a few years ago seemed like a dream, but now every major organisation has been working and implementing data lakes into their reality. On this journey of connecting enterprise data together, access to organisational data from a secure, well managed and controlled single point will soon become a necessity. This would lead to all major organisations opting for data solutions like Data Lakes which contain all organizational level data together and would integrate seamlessly with Data Tools and technologies as well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5ed75ccf_0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Data Lakes offer better analytical capabilities for organisations wrestling with management, storage and processing of ever growing data volume. The speed of a data retrieval in data lakes is considerably higher than contemporary data warehouses thus major operations like necessary extraction/transformation/load (ETL), data cleaning, and exploration will be done on Data Lakes. The adoptions of IOT in many work areas will also enforce the usage of Data lakes to fulfil the purpose of Data Proliferation as well (Future of Data Lakes, 2019).</a:t>
            </a:r>
            <a:endParaRPr>
              <a:solidFill>
                <a:schemeClr val="dk1"/>
              </a:solidFill>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Businesses lately are more focused on data driven insights based decision making. Digitalization of business gives rise to an enormous quantity of data. Data Lakes will thus overtime emerge as a practical approach to finding solutions for increasing data as organisations will need advanced predictive and analytical data capabilities. The processing of data on cloud also acts as a catalyst to the growth of data lakes in future markets. Further work on using Data Lakes in organisations if focused towards Artificial Intelligence will help in achieving better business outcomes (Future of Data Lakes, 2019).</a:t>
            </a:r>
            <a:endParaRPr>
              <a:solidFill>
                <a:schemeClr val="dk1"/>
              </a:solidFill>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Organisations are basically looking for a simplistic and efficient way to facilitate the benefits of data lakes. Their upcoming requirement would be of an approach which utilizes a data approach without having to replace the existing system setup or retrain the whole staff. The system should be able to leverage the latest AI and ML technologies and be able to stay up and running for hours and days  rather than weeks and months (Future of Data Lakes, 2019).</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a59bfd9b42_1_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a59bfd9b42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5ed75ccf_0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efe5b4a6b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efe5b4a6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efe5b4a6b_1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aefe5b4a6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aefe5b4a6b_1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aefe5b4a6b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af110b7e0e_0_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af110b7e0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https://create.kahoot.it/kahoots/my-kahoots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af110b7e0e_0_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af110b7e0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f391192_06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Lake is one place to put all the data enterprises may want to use, including structured and unstructured data. </a:t>
            </a:r>
            <a:endParaRPr/>
          </a:p>
          <a:p>
            <a:pPr marL="0" lvl="0" indent="0" algn="l" rtl="0">
              <a:spcBef>
                <a:spcPts val="0"/>
              </a:spcBef>
              <a:spcAft>
                <a:spcPts val="0"/>
              </a:spcAft>
              <a:buNone/>
            </a:pPr>
            <a:br>
              <a:rPr lang="en"/>
            </a:br>
            <a:r>
              <a:rPr lang="en" sz="1350">
                <a:solidFill>
                  <a:srgbClr val="666666"/>
                </a:solidFill>
                <a:highlight>
                  <a:srgbClr val="E1DFDF"/>
                </a:highlight>
              </a:rPr>
              <a:t>The idea that </a:t>
            </a:r>
            <a:r>
              <a:rPr lang="en" sz="1350" i="1">
                <a:solidFill>
                  <a:srgbClr val="666666"/>
                </a:solidFill>
                <a:highlight>
                  <a:srgbClr val="E1DFDF"/>
                </a:highlight>
              </a:rPr>
              <a:t>data lake</a:t>
            </a:r>
            <a:r>
              <a:rPr lang="en" sz="1350">
                <a:solidFill>
                  <a:srgbClr val="666666"/>
                </a:solidFill>
                <a:highlight>
                  <a:srgbClr val="E1DFDF"/>
                </a:highlight>
              </a:rPr>
              <a:t> and </a:t>
            </a:r>
            <a:r>
              <a:rPr lang="en" sz="1350" i="1">
                <a:solidFill>
                  <a:srgbClr val="666666"/>
                </a:solidFill>
                <a:highlight>
                  <a:srgbClr val="E1DFDF"/>
                </a:highlight>
              </a:rPr>
              <a:t>Hadoop</a:t>
            </a:r>
            <a:r>
              <a:rPr lang="en" sz="1350">
                <a:solidFill>
                  <a:srgbClr val="666666"/>
                </a:solidFill>
                <a:highlight>
                  <a:srgbClr val="E1DFDF"/>
                </a:highlight>
              </a:rPr>
              <a:t> are interchangeable is a frequent misconception fueled by the prevalence of data lakes that are built on Hadoop clusters. However, while a </a:t>
            </a:r>
            <a:r>
              <a:rPr lang="en" sz="1350" u="sng">
                <a:solidFill>
                  <a:srgbClr val="00B3AC"/>
                </a:solidFill>
                <a:highlight>
                  <a:srgbClr val="E1DFDF"/>
                </a:highlight>
                <a:hlinkClick r:id="rId3">
                  <a:extLst>
                    <a:ext uri="{A12FA001-AC4F-418D-AE19-62706E023703}">
                      <ahyp:hlinkClr xmlns:ahyp="http://schemas.microsoft.com/office/drawing/2018/hyperlinkcolor" val="tx"/>
                    </a:ext>
                  </a:extLst>
                </a:hlinkClick>
              </a:rPr>
              <a:t>Hadoop data lake</a:t>
            </a:r>
            <a:r>
              <a:rPr lang="en" sz="1350">
                <a:solidFill>
                  <a:srgbClr val="666666"/>
                </a:solidFill>
                <a:highlight>
                  <a:srgbClr val="E1DFDF"/>
                </a:highlight>
              </a:rPr>
              <a:t> is the most common form, data lakes can also be built using NoSQL databases or a </a:t>
            </a:r>
            <a:r>
              <a:rPr lang="en" sz="1350" u="sng">
                <a:solidFill>
                  <a:srgbClr val="00B3AC"/>
                </a:solidFill>
                <a:highlight>
                  <a:srgbClr val="E1DFDF"/>
                </a:highlight>
                <a:hlinkClick r:id="rId4">
                  <a:extLst>
                    <a:ext uri="{A12FA001-AC4F-418D-AE19-62706E023703}">
                      <ahyp:hlinkClr xmlns:ahyp="http://schemas.microsoft.com/office/drawing/2018/hyperlinkcolor" val="tx"/>
                    </a:ext>
                  </a:extLst>
                </a:hlinkClick>
              </a:rPr>
              <a:t>combination of technologies</a:t>
            </a:r>
            <a:r>
              <a:rPr lang="en" sz="1350">
                <a:solidFill>
                  <a:srgbClr val="666666"/>
                </a:solidFill>
                <a:highlight>
                  <a:srgbClr val="E1DFDF"/>
                </a:highlight>
              </a:rPr>
              <a:t>, including Hadoop, NoSQL systems, data warehouses and other repositories.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a59bfd9b42_1_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a59bfd9b42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a59bfd9b42_1_7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a59bfd9b42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Just like its title, data lake can be compared to a water body. The concept can be compared to a water system where the water flows in , fills up a reservoir and then the water flows out. </a:t>
            </a:r>
            <a:br>
              <a:rPr lang="en">
                <a:solidFill>
                  <a:schemeClr val="dk1"/>
                </a:solidFill>
                <a:latin typeface="Times New Roman"/>
                <a:ea typeface="Times New Roman"/>
                <a:cs typeface="Times New Roman"/>
                <a:sym typeface="Times New Roman"/>
              </a:rPr>
            </a:br>
            <a:r>
              <a:rPr lang="en">
                <a:solidFill>
                  <a:schemeClr val="dk1"/>
                </a:solidFill>
                <a:latin typeface="Times New Roman"/>
                <a:ea typeface="Times New Roman"/>
                <a:cs typeface="Times New Roman"/>
                <a:sym typeface="Times New Roman"/>
              </a:rPr>
              <a:t>The incoming flow of water represents multiple raw data archives which can be in different formats. The data can be unstructured ranging from an email, pdf file, images, audio, social media content, spreadsheet, video, etc. </a:t>
            </a:r>
            <a:br>
              <a:rPr lang="en">
                <a:solidFill>
                  <a:schemeClr val="dk1"/>
                </a:solidFill>
                <a:latin typeface="Times New Roman"/>
                <a:ea typeface="Times New Roman"/>
                <a:cs typeface="Times New Roman"/>
                <a:sym typeface="Times New Roman"/>
              </a:rPr>
            </a:br>
            <a:r>
              <a:rPr lang="en">
                <a:solidFill>
                  <a:schemeClr val="dk1"/>
                </a:solidFill>
                <a:latin typeface="Times New Roman"/>
                <a:ea typeface="Times New Roman"/>
                <a:cs typeface="Times New Roman"/>
                <a:sym typeface="Times New Roman"/>
              </a:rPr>
              <a:t>The reservoir then gets filled with the data which makes it a dataset where one can run analytics on all the data. </a:t>
            </a:r>
            <a:br>
              <a:rPr lang="en">
                <a:solidFill>
                  <a:schemeClr val="dk1"/>
                </a:solidFill>
                <a:latin typeface="Times New Roman"/>
                <a:ea typeface="Times New Roman"/>
                <a:cs typeface="Times New Roman"/>
                <a:sym typeface="Times New Roman"/>
              </a:rPr>
            </a:br>
            <a:r>
              <a:rPr lang="en">
                <a:solidFill>
                  <a:schemeClr val="dk1"/>
                </a:solidFill>
                <a:latin typeface="Times New Roman"/>
                <a:ea typeface="Times New Roman"/>
                <a:cs typeface="Times New Roman"/>
                <a:sym typeface="Times New Roman"/>
              </a:rPr>
              <a:t>The outflow of the water can be referenced to the analyzed data. </a:t>
            </a:r>
            <a:br>
              <a:rPr lang="en">
                <a:solidFill>
                  <a:schemeClr val="dk1"/>
                </a:solidFill>
                <a:latin typeface="Times New Roman"/>
                <a:ea typeface="Times New Roman"/>
                <a:cs typeface="Times New Roman"/>
                <a:sym typeface="Times New Roman"/>
              </a:rPr>
            </a:br>
            <a:r>
              <a:rPr lang="en">
                <a:solidFill>
                  <a:schemeClr val="dk1"/>
                </a:solidFill>
                <a:latin typeface="Times New Roman"/>
                <a:ea typeface="Times New Roman"/>
                <a:cs typeface="Times New Roman"/>
                <a:sym typeface="Times New Roman"/>
              </a:rPr>
              <a:t>Then through this process, one will be able to gain key business insights. </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a59bfd9b42_1_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a59bfd9b42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a59bfd9b42_1_6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a59bfd9b42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There are several benefits to using Data Lakes. Data Lakes give an opportunity for companies to build applications, provide flexibility and accessibility, retain data authenticity, provide speed , and give an ability to explore and analyze massive data. Data Lakes serve as the backbone for applications that can be used to get the data and the development of the data-driven applications that the company really needs. Data Lakes are very flexible since they will take the data in any format which gives the company access to analyze data which they were not able to analyze before. Clean and structured data can be desirable, but data lakes let the company maintain the authenticity of the data that is used for companies to make key decisions. Despite giving unlimited opportunities for the data to be analyzed, the data lakes have the ability to sift through the immense quantities of data quickly. Data Lakes help reveal complex business issues and build predictive models to address the issues that the company might be facing.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hird">
  <p:cSld name="BLANK_1">
    <p:spTree>
      <p:nvGrpSpPr>
        <p:cNvPr id="1" name="Shape 228"/>
        <p:cNvGrpSpPr/>
        <p:nvPr/>
      </p:nvGrpSpPr>
      <p:grpSpPr>
        <a:xfrm>
          <a:off x="0" y="0"/>
          <a:ext cx="0" cy="0"/>
          <a:chOff x="0" y="0"/>
          <a:chExt cx="0" cy="0"/>
        </a:xfrm>
      </p:grpSpPr>
      <p:sp>
        <p:nvSpPr>
          <p:cNvPr id="229" name="Google Shape;229;p11"/>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0" y="0"/>
            <a:ext cx="3048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232"/>
        <p:cNvGrpSpPr/>
        <p:nvPr/>
      </p:nvGrpSpPr>
      <p:grpSpPr>
        <a:xfrm>
          <a:off x="0" y="0"/>
          <a:ext cx="0" cy="0"/>
          <a:chOff x="0" y="0"/>
          <a:chExt cx="0" cy="0"/>
        </a:xfrm>
      </p:grpSpPr>
      <p:sp>
        <p:nvSpPr>
          <p:cNvPr id="233" name="Google Shape;233;p1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7"/>
        <p:cNvGrpSpPr/>
        <p:nvPr/>
      </p:nvGrpSpPr>
      <p:grpSpPr>
        <a:xfrm>
          <a:off x="0" y="0"/>
          <a:ext cx="0" cy="0"/>
          <a:chOff x="0" y="0"/>
          <a:chExt cx="0" cy="0"/>
        </a:xfrm>
      </p:grpSpPr>
      <p:sp>
        <p:nvSpPr>
          <p:cNvPr id="48" name="Google Shape;48;p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0" name="Google Shape;50;p3"/>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59"/>
        <p:cNvGrpSpPr/>
        <p:nvPr/>
      </p:nvGrpSpPr>
      <p:grpSpPr>
        <a:xfrm>
          <a:off x="0" y="0"/>
          <a:ext cx="0" cy="0"/>
          <a:chOff x="0" y="0"/>
          <a:chExt cx="0" cy="0"/>
        </a:xfrm>
      </p:grpSpPr>
      <p:sp>
        <p:nvSpPr>
          <p:cNvPr id="60" name="Google Shape;60;p4"/>
          <p:cNvSpPr/>
          <p:nvPr/>
        </p:nvSpPr>
        <p:spPr>
          <a:xfrm>
            <a:off x="2454800" y="0"/>
            <a:ext cx="4234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lvl1pPr marL="457200" lvl="0" indent="-381000" algn="ctr" rtl="0">
              <a:lnSpc>
                <a:spcPct val="115000"/>
              </a:lnSpc>
              <a:spcBef>
                <a:spcPts val="600"/>
              </a:spcBef>
              <a:spcAft>
                <a:spcPts val="0"/>
              </a:spcAft>
              <a:buSzPts val="2400"/>
              <a:buChar char="▹"/>
              <a:defRPr i="1"/>
            </a:lvl1pPr>
            <a:lvl2pPr marL="914400" lvl="1" indent="-381000" algn="ctr" rtl="0">
              <a:lnSpc>
                <a:spcPct val="115000"/>
              </a:lnSpc>
              <a:spcBef>
                <a:spcPts val="0"/>
              </a:spcBef>
              <a:spcAft>
                <a:spcPts val="0"/>
              </a:spcAft>
              <a:buSzPts val="2400"/>
              <a:buChar char="￭"/>
              <a:defRPr i="1"/>
            </a:lvl2pPr>
            <a:lvl3pPr marL="1371600" lvl="2" indent="-381000" algn="ctr" rtl="0">
              <a:lnSpc>
                <a:spcPct val="115000"/>
              </a:lnSpc>
              <a:spcBef>
                <a:spcPts val="0"/>
              </a:spcBef>
              <a:spcAft>
                <a:spcPts val="0"/>
              </a:spcAft>
              <a:buSzPts val="2400"/>
              <a:buChar char="⬝"/>
              <a:defRPr i="1"/>
            </a:lvl3pPr>
            <a:lvl4pPr marL="1828800" lvl="3" indent="-381000" algn="ctr" rtl="0">
              <a:lnSpc>
                <a:spcPct val="115000"/>
              </a:lnSpc>
              <a:spcBef>
                <a:spcPts val="0"/>
              </a:spcBef>
              <a:spcAft>
                <a:spcPts val="0"/>
              </a:spcAft>
              <a:buSzPts val="2400"/>
              <a:buChar char="●"/>
              <a:defRPr i="1"/>
            </a:lvl4pPr>
            <a:lvl5pPr marL="2286000" lvl="4" indent="-381000" algn="ctr" rtl="0">
              <a:lnSpc>
                <a:spcPct val="115000"/>
              </a:lnSpc>
              <a:spcBef>
                <a:spcPts val="0"/>
              </a:spcBef>
              <a:spcAft>
                <a:spcPts val="0"/>
              </a:spcAft>
              <a:buSzPts val="2400"/>
              <a:buChar char="○"/>
              <a:defRPr i="1"/>
            </a:lvl5pPr>
            <a:lvl6pPr marL="2743200" lvl="5" indent="-381000" algn="ctr" rtl="0">
              <a:lnSpc>
                <a:spcPct val="115000"/>
              </a:lnSpc>
              <a:spcBef>
                <a:spcPts val="0"/>
              </a:spcBef>
              <a:spcAft>
                <a:spcPts val="0"/>
              </a:spcAft>
              <a:buSzPts val="2400"/>
              <a:buChar char="■"/>
              <a:defRPr i="1"/>
            </a:lvl6pPr>
            <a:lvl7pPr marL="3200400" lvl="6" indent="-381000" algn="ctr" rtl="0">
              <a:lnSpc>
                <a:spcPct val="115000"/>
              </a:lnSpc>
              <a:spcBef>
                <a:spcPts val="0"/>
              </a:spcBef>
              <a:spcAft>
                <a:spcPts val="0"/>
              </a:spcAft>
              <a:buSzPts val="2400"/>
              <a:buChar char="●"/>
              <a:defRPr i="1"/>
            </a:lvl7pPr>
            <a:lvl8pPr marL="3657600" lvl="7" indent="-381000" algn="ctr" rtl="0">
              <a:lnSpc>
                <a:spcPct val="115000"/>
              </a:lnSpc>
              <a:spcBef>
                <a:spcPts val="0"/>
              </a:spcBef>
              <a:spcAft>
                <a:spcPts val="0"/>
              </a:spcAft>
              <a:buSzPts val="2400"/>
              <a:buChar char="○"/>
              <a:defRPr i="1"/>
            </a:lvl8pPr>
            <a:lvl9pPr marL="4114800" lvl="8" indent="-381000" algn="ctr">
              <a:lnSpc>
                <a:spcPct val="115000"/>
              </a:lnSpc>
              <a:spcBef>
                <a:spcPts val="0"/>
              </a:spcBef>
              <a:spcAft>
                <a:spcPts val="0"/>
              </a:spcAft>
              <a:buSzPts val="2400"/>
              <a:buChar char="■"/>
              <a:defRPr i="1"/>
            </a:lvl9pPr>
          </a:lstStyle>
          <a:p>
            <a:endParaRPr/>
          </a:p>
        </p:txBody>
      </p:sp>
      <p:sp>
        <p:nvSpPr>
          <p:cNvPr id="63" name="Google Shape;63;p4"/>
          <p:cNvSpPr txBox="1"/>
          <p:nvPr/>
        </p:nvSpPr>
        <p:spPr>
          <a:xfrm>
            <a:off x="3593400" y="193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A5B0FE"/>
                </a:solidFill>
                <a:latin typeface="Work Sans"/>
                <a:ea typeface="Work Sans"/>
                <a:cs typeface="Work Sans"/>
                <a:sym typeface="Work Sans"/>
              </a:rPr>
              <a:t>“</a:t>
            </a:r>
            <a:endParaRPr sz="7200" b="1">
              <a:solidFill>
                <a:srgbClr val="A5B0FE"/>
              </a:solidFill>
              <a:latin typeface="Work Sans"/>
              <a:ea typeface="Work Sans"/>
              <a:cs typeface="Work Sans"/>
              <a:sym typeface="Work Sans"/>
            </a:endParaRPr>
          </a:p>
        </p:txBody>
      </p:sp>
      <p:sp>
        <p:nvSpPr>
          <p:cNvPr id="64" name="Google Shape;64;p4"/>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4"/>
          <p:cNvGrpSpPr/>
          <p:nvPr/>
        </p:nvGrpSpPr>
        <p:grpSpPr>
          <a:xfrm>
            <a:off x="6876950" y="3340125"/>
            <a:ext cx="2267050" cy="1803375"/>
            <a:chOff x="9925050" y="4203700"/>
            <a:chExt cx="2267050" cy="1803375"/>
          </a:xfrm>
        </p:grpSpPr>
        <p:sp>
          <p:nvSpPr>
            <p:cNvPr id="66" name="Google Shape;66;p4"/>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 name="Google Shape;78;p4"/>
          <p:cNvGrpSpPr/>
          <p:nvPr/>
        </p:nvGrpSpPr>
        <p:grpSpPr>
          <a:xfrm>
            <a:off x="0" y="0"/>
            <a:ext cx="2266938" cy="1754200"/>
            <a:chOff x="9598025" y="882650"/>
            <a:chExt cx="2266938" cy="1754200"/>
          </a:xfrm>
        </p:grpSpPr>
        <p:sp>
          <p:nvSpPr>
            <p:cNvPr id="79" name="Google Shape;79;p4"/>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2"/>
        <p:cNvGrpSpPr/>
        <p:nvPr/>
      </p:nvGrpSpPr>
      <p:grpSpPr>
        <a:xfrm>
          <a:off x="0" y="0"/>
          <a:ext cx="0" cy="0"/>
          <a:chOff x="0" y="0"/>
          <a:chExt cx="0" cy="0"/>
        </a:xfrm>
      </p:grpSpPr>
      <p:sp>
        <p:nvSpPr>
          <p:cNvPr id="143" name="Google Shape;143;p7"/>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7"/>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7" name="Google Shape;147;p7"/>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8" name="Google Shape;148;p7"/>
          <p:cNvSpPr txBox="1">
            <a:spLocks noGrp="1"/>
          </p:cNvSpPr>
          <p:nvPr>
            <p:ph type="body" idx="3"/>
          </p:nvPr>
        </p:nvSpPr>
        <p:spPr>
          <a:xfrm>
            <a:off x="39395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9" name="Google Shape;149;p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50" name="Google Shape;150;p7"/>
          <p:cNvGrpSpPr/>
          <p:nvPr/>
        </p:nvGrpSpPr>
        <p:grpSpPr>
          <a:xfrm>
            <a:off x="6405913" y="-12"/>
            <a:ext cx="2347900" cy="2270150"/>
            <a:chOff x="6545263" y="855663"/>
            <a:chExt cx="2347900" cy="2270150"/>
          </a:xfrm>
        </p:grpSpPr>
        <p:sp>
          <p:nvSpPr>
            <p:cNvPr id="151" name="Google Shape;151;p7"/>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7"/>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4" name="Google Shape;164;p7"/>
          <p:cNvGrpSpPr/>
          <p:nvPr/>
        </p:nvGrpSpPr>
        <p:grpSpPr>
          <a:xfrm>
            <a:off x="6707938" y="2948000"/>
            <a:ext cx="1732075" cy="2195488"/>
            <a:chOff x="6662738" y="3806825"/>
            <a:chExt cx="1732075" cy="2195488"/>
          </a:xfrm>
        </p:grpSpPr>
        <p:sp>
          <p:nvSpPr>
            <p:cNvPr id="165" name="Google Shape;165;p7"/>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3"/>
        <p:cNvGrpSpPr/>
        <p:nvPr/>
      </p:nvGrpSpPr>
      <p:grpSpPr>
        <a:xfrm>
          <a:off x="0" y="0"/>
          <a:ext cx="0" cy="0"/>
          <a:chOff x="0" y="0"/>
          <a:chExt cx="0" cy="0"/>
        </a:xfrm>
      </p:grpSpPr>
      <p:sp>
        <p:nvSpPr>
          <p:cNvPr id="184" name="Google Shape;184;p8"/>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7" name="Google Shape;187;p8"/>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88" name="Google Shape;188;p8"/>
          <p:cNvGrpSpPr/>
          <p:nvPr/>
        </p:nvGrpSpPr>
        <p:grpSpPr>
          <a:xfrm>
            <a:off x="6707938" y="2948000"/>
            <a:ext cx="1732075" cy="2195488"/>
            <a:chOff x="6662738" y="3806825"/>
            <a:chExt cx="1732075" cy="2195488"/>
          </a:xfrm>
        </p:grpSpPr>
        <p:sp>
          <p:nvSpPr>
            <p:cNvPr id="189" name="Google Shape;189;p8"/>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8"/>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8"/>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8"/>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8"/>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8"/>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8"/>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8"/>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8"/>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8"/>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8"/>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8"/>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8"/>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8"/>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8"/>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8"/>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8"/>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8"/>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8"/>
          <p:cNvGrpSpPr/>
          <p:nvPr/>
        </p:nvGrpSpPr>
        <p:grpSpPr>
          <a:xfrm rot="10800000">
            <a:off x="6518888" y="-12"/>
            <a:ext cx="1551087" cy="2468625"/>
            <a:chOff x="715963" y="3538538"/>
            <a:chExt cx="1551087" cy="2468625"/>
          </a:xfrm>
        </p:grpSpPr>
        <p:sp>
          <p:nvSpPr>
            <p:cNvPr id="208" name="Google Shape;208;p8"/>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8"/>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8"/>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8"/>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8"/>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8"/>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8"/>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8"/>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8"/>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8"/>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8"/>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9"/>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txBox="1">
            <a:spLocks noGrp="1"/>
          </p:cNvSpPr>
          <p:nvPr>
            <p:ph type="body" idx="1"/>
          </p:nvPr>
        </p:nvSpPr>
        <p:spPr>
          <a:xfrm>
            <a:off x="6390750" y="439500"/>
            <a:ext cx="2122500" cy="4264200"/>
          </a:xfrm>
          <a:prstGeom prst="rect">
            <a:avLst/>
          </a:prstGeom>
        </p:spPr>
        <p:txBody>
          <a:bodyPr spcFirstLastPara="1" wrap="square" lIns="91425" tIns="91425" rIns="91425" bIns="91425" anchor="ctr" anchorCtr="0">
            <a:noAutofit/>
          </a:bodyPr>
          <a:lstStyle>
            <a:lvl1pPr marL="457200" lvl="0" indent="-228600">
              <a:spcBef>
                <a:spcPts val="360"/>
              </a:spcBef>
              <a:spcAft>
                <a:spcPts val="0"/>
              </a:spcAft>
              <a:buClr>
                <a:srgbClr val="FFFFFF"/>
              </a:buClr>
              <a:buSzPts val="1800"/>
              <a:buNone/>
              <a:defRPr sz="1800">
                <a:solidFill>
                  <a:srgbClr val="FFFFFF"/>
                </a:solidFill>
              </a:defRPr>
            </a:lvl1pPr>
          </a:lstStyle>
          <a:p>
            <a:endParaRPr/>
          </a:p>
        </p:txBody>
      </p:sp>
      <p:sp>
        <p:nvSpPr>
          <p:cNvPr id="223" name="Google Shape;223;p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224"/>
        <p:cNvGrpSpPr/>
        <p:nvPr/>
      </p:nvGrpSpPr>
      <p:grpSpPr>
        <a:xfrm>
          <a:off x="0" y="0"/>
          <a:ext cx="0" cy="0"/>
          <a:chOff x="0" y="0"/>
          <a:chExt cx="0" cy="0"/>
        </a:xfrm>
      </p:grpSpPr>
      <p:sp>
        <p:nvSpPr>
          <p:cNvPr id="225" name="Google Shape;225;p1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8.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www.i-scoop.eu/big-data-action-value-context/data-lakes/"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www.snowflake.com/trending/data-lake-vs-data-warehouse"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hyperlink" Target="https://databricks.com/discover/data-lakes/history"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information-age.com/data-swamp-data-lake-123481597/"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techjury.net/blog/big-data-statistics/#gref"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23.gi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LAKES</a:t>
            </a:r>
            <a:endParaRPr/>
          </a:p>
        </p:txBody>
      </p:sp>
      <p:sp>
        <p:nvSpPr>
          <p:cNvPr id="241" name="Google Shape;241;p13"/>
          <p:cNvSpPr txBox="1">
            <a:spLocks noGrp="1"/>
          </p:cNvSpPr>
          <p:nvPr>
            <p:ph type="ctrTitle"/>
          </p:nvPr>
        </p:nvSpPr>
        <p:spPr>
          <a:xfrm>
            <a:off x="2122525" y="3534425"/>
            <a:ext cx="4899000" cy="62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FFFFFF"/>
                </a:solidFill>
              </a:rPr>
              <a:t>Home for Unstructured Data and Unlimited Insights</a:t>
            </a:r>
            <a:endParaRPr sz="1900" b="1">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2"/>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a:t>
            </a:r>
            <a:endParaRPr/>
          </a:p>
          <a:p>
            <a:pPr marL="0" lvl="0" indent="0" algn="ctr" rtl="0">
              <a:spcBef>
                <a:spcPts val="0"/>
              </a:spcBef>
              <a:spcAft>
                <a:spcPts val="0"/>
              </a:spcAft>
              <a:buNone/>
            </a:pPr>
            <a:r>
              <a:rPr lang="en"/>
              <a:t>WHO USES DATA LAKES?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1"/>
        <p:cNvGrpSpPr/>
        <p:nvPr/>
      </p:nvGrpSpPr>
      <p:grpSpPr>
        <a:xfrm>
          <a:off x="0" y="0"/>
          <a:ext cx="0" cy="0"/>
          <a:chOff x="0" y="0"/>
          <a:chExt cx="0" cy="0"/>
        </a:xfrm>
      </p:grpSpPr>
      <p:sp>
        <p:nvSpPr>
          <p:cNvPr id="302" name="Google Shape;302;p23"/>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303" name="Google Shape;303;p23"/>
          <p:cNvPicPr preferRelativeResize="0"/>
          <p:nvPr/>
        </p:nvPicPr>
        <p:blipFill rotWithShape="1">
          <a:blip r:embed="rId4">
            <a:alphaModFix/>
          </a:blip>
          <a:srcRect t="60764" b="19313"/>
          <a:stretch/>
        </p:blipFill>
        <p:spPr>
          <a:xfrm>
            <a:off x="1898500" y="1593175"/>
            <a:ext cx="5346901" cy="2128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4"/>
          <p:cNvSpPr txBox="1">
            <a:spLocks noGrp="1"/>
          </p:cNvSpPr>
          <p:nvPr>
            <p:ph type="ctrTitle"/>
          </p:nvPr>
        </p:nvSpPr>
        <p:spPr>
          <a:xfrm>
            <a:off x="2626350" y="1888150"/>
            <a:ext cx="3891300" cy="219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a:t>
            </a:r>
            <a:endParaRPr/>
          </a:p>
          <a:p>
            <a:pPr marL="0" lvl="0" indent="0" algn="ctr" rtl="0">
              <a:spcBef>
                <a:spcPts val="0"/>
              </a:spcBef>
              <a:spcAft>
                <a:spcPts val="0"/>
              </a:spcAft>
              <a:buNone/>
            </a:pPr>
            <a:r>
              <a:rPr lang="en"/>
              <a:t>The Origin and the Evolution of Data Lakes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2"/>
        <p:cNvGrpSpPr/>
        <p:nvPr/>
      </p:nvGrpSpPr>
      <p:grpSpPr>
        <a:xfrm>
          <a:off x="0" y="0"/>
          <a:ext cx="0" cy="0"/>
          <a:chOff x="0" y="0"/>
          <a:chExt cx="0" cy="0"/>
        </a:xfrm>
      </p:grpSpPr>
      <p:sp>
        <p:nvSpPr>
          <p:cNvPr id="313" name="Google Shape;313;p25"/>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314" name="Google Shape;314;p25"/>
          <p:cNvPicPr preferRelativeResize="0"/>
          <p:nvPr/>
        </p:nvPicPr>
        <p:blipFill rotWithShape="1">
          <a:blip r:embed="rId4">
            <a:alphaModFix/>
          </a:blip>
          <a:srcRect b="14133"/>
          <a:stretch/>
        </p:blipFill>
        <p:spPr>
          <a:xfrm>
            <a:off x="1772350" y="1370725"/>
            <a:ext cx="5715000" cy="2244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6"/>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320" name="Google Shape;320;p26"/>
          <p:cNvPicPr preferRelativeResize="0"/>
          <p:nvPr/>
        </p:nvPicPr>
        <p:blipFill>
          <a:blip r:embed="rId3">
            <a:alphaModFix/>
          </a:blip>
          <a:stretch>
            <a:fillRect/>
          </a:stretch>
        </p:blipFill>
        <p:spPr>
          <a:xfrm>
            <a:off x="1051941" y="487100"/>
            <a:ext cx="7040125" cy="3823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4"/>
        <p:cNvGrpSpPr/>
        <p:nvPr/>
      </p:nvGrpSpPr>
      <p:grpSpPr>
        <a:xfrm>
          <a:off x="0" y="0"/>
          <a:ext cx="0" cy="0"/>
          <a:chOff x="0" y="0"/>
          <a:chExt cx="0" cy="0"/>
        </a:xfrm>
      </p:grpSpPr>
      <p:sp>
        <p:nvSpPr>
          <p:cNvPr id="325" name="Google Shape;325;p27"/>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pic>
        <p:nvPicPr>
          <p:cNvPr id="326" name="Google Shape;326;p27"/>
          <p:cNvPicPr preferRelativeResize="0"/>
          <p:nvPr/>
        </p:nvPicPr>
        <p:blipFill>
          <a:blip r:embed="rId4">
            <a:alphaModFix/>
          </a:blip>
          <a:stretch>
            <a:fillRect/>
          </a:stretch>
        </p:blipFill>
        <p:spPr>
          <a:xfrm>
            <a:off x="1651850" y="1108325"/>
            <a:ext cx="5566400" cy="2926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0"/>
        <p:cNvGrpSpPr/>
        <p:nvPr/>
      </p:nvGrpSpPr>
      <p:grpSpPr>
        <a:xfrm>
          <a:off x="0" y="0"/>
          <a:ext cx="0" cy="0"/>
          <a:chOff x="0" y="0"/>
          <a:chExt cx="0" cy="0"/>
        </a:xfrm>
      </p:grpSpPr>
      <p:sp>
        <p:nvSpPr>
          <p:cNvPr id="331" name="Google Shape;331;p28"/>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pic>
        <p:nvPicPr>
          <p:cNvPr id="332" name="Google Shape;332;p28"/>
          <p:cNvPicPr preferRelativeResize="0"/>
          <p:nvPr/>
        </p:nvPicPr>
        <p:blipFill>
          <a:blip r:embed="rId4">
            <a:alphaModFix/>
          </a:blip>
          <a:stretch>
            <a:fillRect/>
          </a:stretch>
        </p:blipFill>
        <p:spPr>
          <a:xfrm>
            <a:off x="847700" y="320463"/>
            <a:ext cx="7448596" cy="4502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9"/>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6.</a:t>
            </a:r>
            <a:endParaRPr/>
          </a:p>
          <a:p>
            <a:pPr marL="0" lvl="0" indent="0" algn="ctr" rtl="0">
              <a:spcBef>
                <a:spcPts val="0"/>
              </a:spcBef>
              <a:spcAft>
                <a:spcPts val="0"/>
              </a:spcAft>
              <a:buNone/>
            </a:pPr>
            <a:r>
              <a:rPr lang="en"/>
              <a:t>Data Lakes VS Data Swamps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1"/>
        <p:cNvGrpSpPr/>
        <p:nvPr/>
      </p:nvGrpSpPr>
      <p:grpSpPr>
        <a:xfrm>
          <a:off x="0" y="0"/>
          <a:ext cx="0" cy="0"/>
          <a:chOff x="0" y="0"/>
          <a:chExt cx="0" cy="0"/>
        </a:xfrm>
      </p:grpSpPr>
      <p:sp>
        <p:nvSpPr>
          <p:cNvPr id="342" name="Google Shape;342;p30"/>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pic>
        <p:nvPicPr>
          <p:cNvPr id="343" name="Google Shape;343;p30"/>
          <p:cNvPicPr preferRelativeResize="0"/>
          <p:nvPr/>
        </p:nvPicPr>
        <p:blipFill>
          <a:blip r:embed="rId4">
            <a:alphaModFix/>
          </a:blip>
          <a:stretch>
            <a:fillRect/>
          </a:stretch>
        </p:blipFill>
        <p:spPr>
          <a:xfrm>
            <a:off x="1172550" y="605850"/>
            <a:ext cx="6648450" cy="381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7"/>
        <p:cNvGrpSpPr/>
        <p:nvPr/>
      </p:nvGrpSpPr>
      <p:grpSpPr>
        <a:xfrm>
          <a:off x="0" y="0"/>
          <a:ext cx="0" cy="0"/>
          <a:chOff x="0" y="0"/>
          <a:chExt cx="0" cy="0"/>
        </a:xfrm>
      </p:grpSpPr>
      <p:sp>
        <p:nvSpPr>
          <p:cNvPr id="348" name="Google Shape;348;p31"/>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349" name="Google Shape;349;p31"/>
          <p:cNvPicPr preferRelativeResize="0"/>
          <p:nvPr/>
        </p:nvPicPr>
        <p:blipFill>
          <a:blip r:embed="rId4">
            <a:alphaModFix/>
          </a:blip>
          <a:stretch>
            <a:fillRect/>
          </a:stretch>
        </p:blipFill>
        <p:spPr>
          <a:xfrm>
            <a:off x="441100" y="400050"/>
            <a:ext cx="5680325" cy="4343400"/>
          </a:xfrm>
          <a:prstGeom prst="rect">
            <a:avLst/>
          </a:prstGeom>
          <a:noFill/>
          <a:ln>
            <a:noFill/>
          </a:ln>
        </p:spPr>
      </p:pic>
      <p:sp>
        <p:nvSpPr>
          <p:cNvPr id="350" name="Google Shape;350;p31"/>
          <p:cNvSpPr txBox="1"/>
          <p:nvPr/>
        </p:nvSpPr>
        <p:spPr>
          <a:xfrm>
            <a:off x="6215450" y="1316450"/>
            <a:ext cx="2604600" cy="24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Barlow"/>
                <a:ea typeface="Barlow"/>
                <a:cs typeface="Barlow"/>
                <a:sym typeface="Barlow"/>
              </a:rPr>
              <a:t>Factors which turn a data lake into a data swamp:</a:t>
            </a:r>
            <a:endParaRPr b="1">
              <a:solidFill>
                <a:srgbClr val="FFFFFF"/>
              </a:solidFill>
              <a:latin typeface="Barlow"/>
              <a:ea typeface="Barlow"/>
              <a:cs typeface="Barlow"/>
              <a:sym typeface="Barlow"/>
            </a:endParaRPr>
          </a:p>
          <a:p>
            <a:pPr marL="0" lvl="0" indent="0" algn="l" rtl="0">
              <a:spcBef>
                <a:spcPts val="0"/>
              </a:spcBef>
              <a:spcAft>
                <a:spcPts val="0"/>
              </a:spcAft>
              <a:buNone/>
            </a:pPr>
            <a:endParaRPr b="1">
              <a:solidFill>
                <a:srgbClr val="FFFFFF"/>
              </a:solidFill>
              <a:latin typeface="Barlow"/>
              <a:ea typeface="Barlow"/>
              <a:cs typeface="Barlow"/>
              <a:sym typeface="Barlow"/>
            </a:endParaRPr>
          </a:p>
          <a:p>
            <a:pPr marL="457200" lvl="0" indent="-317500" algn="l" rtl="0">
              <a:spcBef>
                <a:spcPts val="0"/>
              </a:spcBef>
              <a:spcAft>
                <a:spcPts val="0"/>
              </a:spcAft>
              <a:buClr>
                <a:srgbClr val="FFFFFF"/>
              </a:buClr>
              <a:buSzPts val="1400"/>
              <a:buFont typeface="Barlow"/>
              <a:buAutoNum type="arabicParenR"/>
            </a:pPr>
            <a:r>
              <a:rPr lang="en" b="1">
                <a:solidFill>
                  <a:srgbClr val="FFFFFF"/>
                </a:solidFill>
                <a:latin typeface="Barlow"/>
                <a:ea typeface="Barlow"/>
                <a:cs typeface="Barlow"/>
                <a:sym typeface="Barlow"/>
              </a:rPr>
              <a:t>Lack of Metadata</a:t>
            </a:r>
            <a:endParaRPr b="1">
              <a:solidFill>
                <a:srgbClr val="FFFFFF"/>
              </a:solidFill>
              <a:latin typeface="Barlow"/>
              <a:ea typeface="Barlow"/>
              <a:cs typeface="Barlow"/>
              <a:sym typeface="Barlow"/>
            </a:endParaRPr>
          </a:p>
          <a:p>
            <a:pPr marL="457200" lvl="0" indent="-317500" algn="l" rtl="0">
              <a:spcBef>
                <a:spcPts val="0"/>
              </a:spcBef>
              <a:spcAft>
                <a:spcPts val="0"/>
              </a:spcAft>
              <a:buClr>
                <a:srgbClr val="FFFFFF"/>
              </a:buClr>
              <a:buSzPts val="1400"/>
              <a:buFont typeface="Barlow"/>
              <a:buAutoNum type="arabicParenR"/>
            </a:pPr>
            <a:r>
              <a:rPr lang="en" b="1">
                <a:solidFill>
                  <a:srgbClr val="FFFFFF"/>
                </a:solidFill>
                <a:latin typeface="Barlow"/>
                <a:ea typeface="Barlow"/>
                <a:cs typeface="Barlow"/>
                <a:sym typeface="Barlow"/>
              </a:rPr>
              <a:t>Irrelevant Data</a:t>
            </a:r>
            <a:endParaRPr b="1">
              <a:solidFill>
                <a:srgbClr val="FFFFFF"/>
              </a:solidFill>
              <a:latin typeface="Barlow"/>
              <a:ea typeface="Barlow"/>
              <a:cs typeface="Barlow"/>
              <a:sym typeface="Barlow"/>
            </a:endParaRPr>
          </a:p>
          <a:p>
            <a:pPr marL="457200" lvl="0" indent="-317500" algn="l" rtl="0">
              <a:spcBef>
                <a:spcPts val="0"/>
              </a:spcBef>
              <a:spcAft>
                <a:spcPts val="0"/>
              </a:spcAft>
              <a:buClr>
                <a:srgbClr val="FFFFFF"/>
              </a:buClr>
              <a:buSzPts val="1400"/>
              <a:buFont typeface="Barlow"/>
              <a:buAutoNum type="arabicParenR"/>
            </a:pPr>
            <a:r>
              <a:rPr lang="en" b="1">
                <a:solidFill>
                  <a:srgbClr val="FFFFFF"/>
                </a:solidFill>
                <a:latin typeface="Barlow"/>
                <a:ea typeface="Barlow"/>
                <a:cs typeface="Barlow"/>
                <a:sym typeface="Barlow"/>
              </a:rPr>
              <a:t>No Data Control or Data Governance</a:t>
            </a:r>
            <a:endParaRPr b="1">
              <a:solidFill>
                <a:srgbClr val="FFFFFF"/>
              </a:solidFill>
              <a:latin typeface="Barlow"/>
              <a:ea typeface="Barlow"/>
              <a:cs typeface="Barlow"/>
              <a:sym typeface="Barlow"/>
            </a:endParaRPr>
          </a:p>
          <a:p>
            <a:pPr marL="457200" lvl="0" indent="-317500" algn="l" rtl="0">
              <a:spcBef>
                <a:spcPts val="0"/>
              </a:spcBef>
              <a:spcAft>
                <a:spcPts val="0"/>
              </a:spcAft>
              <a:buClr>
                <a:srgbClr val="FFFFFF"/>
              </a:buClr>
              <a:buSzPts val="1400"/>
              <a:buFont typeface="Barlow"/>
              <a:buAutoNum type="arabicParenR"/>
            </a:pPr>
            <a:r>
              <a:rPr lang="en" b="1">
                <a:solidFill>
                  <a:srgbClr val="FFFFFF"/>
                </a:solidFill>
                <a:latin typeface="Barlow"/>
                <a:ea typeface="Barlow"/>
                <a:cs typeface="Barlow"/>
                <a:sym typeface="Barlow"/>
              </a:rPr>
              <a:t>No Automated Process</a:t>
            </a:r>
            <a:endParaRPr b="1">
              <a:solidFill>
                <a:srgbClr val="FFFFFF"/>
              </a:solidFill>
              <a:latin typeface="Barlow"/>
              <a:ea typeface="Barlow"/>
              <a:cs typeface="Barlow"/>
              <a:sym typeface="Barlow"/>
            </a:endParaRPr>
          </a:p>
          <a:p>
            <a:pPr marL="457200" lvl="0" indent="-317500" algn="l" rtl="0">
              <a:spcBef>
                <a:spcPts val="0"/>
              </a:spcBef>
              <a:spcAft>
                <a:spcPts val="0"/>
              </a:spcAft>
              <a:buClr>
                <a:srgbClr val="FFFFFF"/>
              </a:buClr>
              <a:buSzPts val="1400"/>
              <a:buFont typeface="Barlow"/>
              <a:buAutoNum type="arabicParenR"/>
            </a:pPr>
            <a:r>
              <a:rPr lang="en" b="1">
                <a:solidFill>
                  <a:srgbClr val="FFFFFF"/>
                </a:solidFill>
                <a:latin typeface="Barlow"/>
                <a:ea typeface="Barlow"/>
                <a:cs typeface="Barlow"/>
                <a:sym typeface="Barlow"/>
              </a:rPr>
              <a:t>Data Cleaning Strategy / Dirty Data</a:t>
            </a:r>
            <a:endParaRPr b="1">
              <a:solidFill>
                <a:srgbClr val="FFFFFF"/>
              </a:solidFill>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4"/>
          <p:cNvSpPr txBox="1">
            <a:spLocks noGrp="1"/>
          </p:cNvSpPr>
          <p:nvPr>
            <p:ph type="subTitle" idx="4294967295"/>
          </p:nvPr>
        </p:nvSpPr>
        <p:spPr>
          <a:xfrm>
            <a:off x="685800" y="3775425"/>
            <a:ext cx="7927500" cy="1015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latin typeface="Barlow"/>
                <a:ea typeface="Barlow"/>
                <a:cs typeface="Barlow"/>
                <a:sym typeface="Barlow"/>
              </a:rPr>
              <a:t>      Ajinkya Bhavik    			              Sravanthi Prattipati 		</a:t>
            </a:r>
            <a:endParaRPr b="1">
              <a:latin typeface="Barlow"/>
              <a:ea typeface="Barlow"/>
              <a:cs typeface="Barlow"/>
              <a:sym typeface="Barlow"/>
            </a:endParaRPr>
          </a:p>
        </p:txBody>
      </p:sp>
      <p:sp>
        <p:nvSpPr>
          <p:cNvPr id="247" name="Google Shape;247;p1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248" name="Google Shape;248;p14"/>
          <p:cNvPicPr preferRelativeResize="0"/>
          <p:nvPr/>
        </p:nvPicPr>
        <p:blipFill rotWithShape="1">
          <a:blip r:embed="rId3">
            <a:alphaModFix/>
          </a:blip>
          <a:srcRect b="7544"/>
          <a:stretch/>
        </p:blipFill>
        <p:spPr>
          <a:xfrm>
            <a:off x="5733625" y="1540350"/>
            <a:ext cx="2000400" cy="2062800"/>
          </a:xfrm>
          <a:prstGeom prst="ellipse">
            <a:avLst/>
          </a:prstGeom>
          <a:noFill/>
          <a:ln>
            <a:noFill/>
          </a:ln>
        </p:spPr>
      </p:pic>
      <p:sp>
        <p:nvSpPr>
          <p:cNvPr id="249" name="Google Shape;249;p14"/>
          <p:cNvSpPr txBox="1">
            <a:spLocks noGrp="1"/>
          </p:cNvSpPr>
          <p:nvPr>
            <p:ph type="ctrTitle" idx="4294967295"/>
          </p:nvPr>
        </p:nvSpPr>
        <p:spPr>
          <a:xfrm>
            <a:off x="1701850" y="292450"/>
            <a:ext cx="6864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600" b="1">
                <a:solidFill>
                  <a:srgbClr val="000000"/>
                </a:solidFill>
              </a:rPr>
              <a:t>MEET THE TEAM!</a:t>
            </a:r>
            <a:endParaRPr sz="5600" b="1">
              <a:solidFill>
                <a:srgbClr val="000000"/>
              </a:solidFill>
            </a:endParaRPr>
          </a:p>
        </p:txBody>
      </p:sp>
      <p:pic>
        <p:nvPicPr>
          <p:cNvPr id="250" name="Google Shape;250;p14"/>
          <p:cNvPicPr preferRelativeResize="0"/>
          <p:nvPr/>
        </p:nvPicPr>
        <p:blipFill rotWithShape="1">
          <a:blip r:embed="rId4">
            <a:alphaModFix/>
          </a:blip>
          <a:srcRect l="25995" r="7840"/>
          <a:stretch/>
        </p:blipFill>
        <p:spPr>
          <a:xfrm>
            <a:off x="1106151" y="1604638"/>
            <a:ext cx="2000400" cy="20184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2"/>
          <p:cNvSpPr txBox="1">
            <a:spLocks noGrp="1"/>
          </p:cNvSpPr>
          <p:nvPr>
            <p:ph type="ctrTitle"/>
          </p:nvPr>
        </p:nvSpPr>
        <p:spPr>
          <a:xfrm>
            <a:off x="2626350" y="1888150"/>
            <a:ext cx="3891300" cy="257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7.</a:t>
            </a:r>
            <a:endParaRPr/>
          </a:p>
          <a:p>
            <a:pPr marL="0" lvl="0" indent="0" algn="ctr" rtl="0">
              <a:spcBef>
                <a:spcPts val="0"/>
              </a:spcBef>
              <a:spcAft>
                <a:spcPts val="0"/>
              </a:spcAft>
              <a:buNone/>
            </a:pPr>
            <a:r>
              <a:rPr lang="en"/>
              <a:t>Types of Data Lakes [Data Lake Providers]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361" name="Google Shape;361;p33"/>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362" name="Google Shape;362;p33"/>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363" name="Google Shape;363;p33"/>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pic>
        <p:nvPicPr>
          <p:cNvPr id="364" name="Google Shape;364;p33"/>
          <p:cNvPicPr preferRelativeResize="0"/>
          <p:nvPr/>
        </p:nvPicPr>
        <p:blipFill>
          <a:blip r:embed="rId3">
            <a:alphaModFix/>
          </a:blip>
          <a:stretch>
            <a:fillRect/>
          </a:stretch>
        </p:blipFill>
        <p:spPr>
          <a:xfrm>
            <a:off x="189125" y="0"/>
            <a:ext cx="8892752" cy="5193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69" name="Google Shape;369;p34"/>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pic>
        <p:nvPicPr>
          <p:cNvPr id="370" name="Google Shape;370;p34"/>
          <p:cNvPicPr preferRelativeResize="0"/>
          <p:nvPr/>
        </p:nvPicPr>
        <p:blipFill rotWithShape="1">
          <a:blip r:embed="rId4">
            <a:alphaModFix/>
          </a:blip>
          <a:srcRect l="9876" r="-4385"/>
          <a:stretch/>
        </p:blipFill>
        <p:spPr>
          <a:xfrm>
            <a:off x="554775" y="400050"/>
            <a:ext cx="5858151" cy="4343400"/>
          </a:xfrm>
          <a:prstGeom prst="rect">
            <a:avLst/>
          </a:prstGeom>
          <a:noFill/>
          <a:ln>
            <a:noFill/>
          </a:ln>
        </p:spPr>
      </p:pic>
      <p:sp>
        <p:nvSpPr>
          <p:cNvPr id="371" name="Google Shape;371;p34"/>
          <p:cNvSpPr txBox="1"/>
          <p:nvPr/>
        </p:nvSpPr>
        <p:spPr>
          <a:xfrm>
            <a:off x="5994025" y="594900"/>
            <a:ext cx="2938800" cy="39537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Barlow"/>
              <a:buChar char="●"/>
            </a:pPr>
            <a:r>
              <a:rPr lang="en" sz="1500" b="1">
                <a:latin typeface="Barlow"/>
                <a:ea typeface="Barlow"/>
                <a:cs typeface="Barlow"/>
                <a:sym typeface="Barlow"/>
              </a:rPr>
              <a:t>Netflix, Facebook, Twitch &amp; Linkedin</a:t>
            </a:r>
            <a:endParaRPr sz="1500" b="1">
              <a:latin typeface="Barlow"/>
              <a:ea typeface="Barlow"/>
              <a:cs typeface="Barlow"/>
              <a:sym typeface="Barlow"/>
            </a:endParaRPr>
          </a:p>
          <a:p>
            <a:pPr marL="457200" lvl="0" indent="-323850" algn="l" rtl="0">
              <a:spcBef>
                <a:spcPts val="0"/>
              </a:spcBef>
              <a:spcAft>
                <a:spcPts val="0"/>
              </a:spcAft>
              <a:buSzPts val="1500"/>
              <a:buFont typeface="Barlow"/>
              <a:buChar char="●"/>
            </a:pPr>
            <a:r>
              <a:rPr lang="en" sz="1500" b="1">
                <a:latin typeface="Barlow"/>
                <a:ea typeface="Barlow"/>
                <a:cs typeface="Barlow"/>
                <a:sym typeface="Barlow"/>
              </a:rPr>
              <a:t>Fast insights and answers for all users</a:t>
            </a:r>
            <a:endParaRPr sz="1500" b="1">
              <a:latin typeface="Barlow"/>
              <a:ea typeface="Barlow"/>
              <a:cs typeface="Barlow"/>
              <a:sym typeface="Barlow"/>
            </a:endParaRPr>
          </a:p>
          <a:p>
            <a:pPr marL="457200" lvl="0" indent="-323850" algn="l" rtl="0">
              <a:spcBef>
                <a:spcPts val="0"/>
              </a:spcBef>
              <a:spcAft>
                <a:spcPts val="0"/>
              </a:spcAft>
              <a:buSzPts val="1500"/>
              <a:buFont typeface="Barlow"/>
              <a:buChar char="●"/>
            </a:pPr>
            <a:r>
              <a:rPr lang="en" sz="1500" b="1">
                <a:latin typeface="Barlow"/>
                <a:ea typeface="Barlow"/>
                <a:cs typeface="Barlow"/>
                <a:sym typeface="Barlow"/>
              </a:rPr>
              <a:t>Easier to Build &amp; Facilitates faster analysis of Data</a:t>
            </a:r>
            <a:endParaRPr sz="1500" b="1">
              <a:latin typeface="Barlow"/>
              <a:ea typeface="Barlow"/>
              <a:cs typeface="Barlow"/>
              <a:sym typeface="Barlow"/>
            </a:endParaRPr>
          </a:p>
          <a:p>
            <a:pPr marL="457200" lvl="0" indent="-323850" algn="l" rtl="0">
              <a:spcBef>
                <a:spcPts val="0"/>
              </a:spcBef>
              <a:spcAft>
                <a:spcPts val="0"/>
              </a:spcAft>
              <a:buSzPts val="1500"/>
              <a:buFont typeface="Barlow"/>
              <a:buChar char="●"/>
            </a:pPr>
            <a:r>
              <a:rPr lang="en" sz="1500" b="1">
                <a:latin typeface="Barlow"/>
                <a:ea typeface="Barlow"/>
                <a:cs typeface="Barlow"/>
                <a:sym typeface="Barlow"/>
              </a:rPr>
              <a:t>Broad and Comprehensive of tools - High Scalability.</a:t>
            </a:r>
            <a:endParaRPr sz="1500" b="1">
              <a:latin typeface="Barlow"/>
              <a:ea typeface="Barlow"/>
              <a:cs typeface="Barlow"/>
              <a:sym typeface="Barlow"/>
            </a:endParaRPr>
          </a:p>
          <a:p>
            <a:pPr marL="457200" lvl="0" indent="-323850" algn="l" rtl="0">
              <a:spcBef>
                <a:spcPts val="0"/>
              </a:spcBef>
              <a:spcAft>
                <a:spcPts val="0"/>
              </a:spcAft>
              <a:buSzPts val="1500"/>
              <a:buFont typeface="Barlow"/>
              <a:buChar char="●"/>
            </a:pPr>
            <a:r>
              <a:rPr lang="en" sz="1500" b="1">
                <a:latin typeface="Barlow"/>
                <a:ea typeface="Barlow"/>
                <a:cs typeface="Barlow"/>
                <a:sym typeface="Barlow"/>
              </a:rPr>
              <a:t>Cost Effective</a:t>
            </a:r>
            <a:endParaRPr sz="1500" b="1">
              <a:latin typeface="Barlow"/>
              <a:ea typeface="Barlow"/>
              <a:cs typeface="Barlow"/>
              <a:sym typeface="Barlow"/>
            </a:endParaRPr>
          </a:p>
          <a:p>
            <a:pPr marL="457200" lvl="0" indent="-323850" algn="l" rtl="0">
              <a:spcBef>
                <a:spcPts val="0"/>
              </a:spcBef>
              <a:spcAft>
                <a:spcPts val="0"/>
              </a:spcAft>
              <a:buSzPts val="1500"/>
              <a:buFont typeface="Barlow"/>
              <a:buChar char="●"/>
            </a:pPr>
            <a:r>
              <a:rPr lang="en" sz="1500" b="1">
                <a:latin typeface="Barlow"/>
                <a:ea typeface="Barlow"/>
                <a:cs typeface="Barlow"/>
                <a:sym typeface="Barlow"/>
              </a:rPr>
              <a:t>Provide Secure architecture for analytics</a:t>
            </a:r>
            <a:endParaRPr sz="1500" b="1">
              <a:latin typeface="Barlow"/>
              <a:ea typeface="Barlow"/>
              <a:cs typeface="Barlow"/>
              <a:sym typeface="Barlow"/>
            </a:endParaRPr>
          </a:p>
          <a:p>
            <a:pPr marL="457200" lvl="0" indent="-323850" algn="l" rtl="0">
              <a:spcBef>
                <a:spcPts val="0"/>
              </a:spcBef>
              <a:spcAft>
                <a:spcPts val="0"/>
              </a:spcAft>
              <a:buSzPts val="1500"/>
              <a:buFont typeface="Barlow"/>
              <a:buChar char="●"/>
            </a:pPr>
            <a:r>
              <a:rPr lang="en" sz="1500" b="1">
                <a:latin typeface="Barlow"/>
                <a:ea typeface="Barlow"/>
                <a:cs typeface="Barlow"/>
                <a:sym typeface="Barlow"/>
              </a:rPr>
              <a:t>Use Services and tools like Amazon Mackie, Inspector</a:t>
            </a:r>
            <a:endParaRPr sz="1500" b="1">
              <a:latin typeface="Barlow"/>
              <a:ea typeface="Barlow"/>
              <a:cs typeface="Barlow"/>
              <a:sym typeface="Barlo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5"/>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pic>
        <p:nvPicPr>
          <p:cNvPr id="377" name="Google Shape;377;p35"/>
          <p:cNvPicPr preferRelativeResize="0"/>
          <p:nvPr/>
        </p:nvPicPr>
        <p:blipFill>
          <a:blip r:embed="rId3">
            <a:alphaModFix/>
          </a:blip>
          <a:stretch>
            <a:fillRect/>
          </a:stretch>
        </p:blipFill>
        <p:spPr>
          <a:xfrm>
            <a:off x="-581050" y="462700"/>
            <a:ext cx="7417099" cy="4057650"/>
          </a:xfrm>
          <a:prstGeom prst="rect">
            <a:avLst/>
          </a:prstGeom>
          <a:noFill/>
          <a:ln>
            <a:noFill/>
          </a:ln>
        </p:spPr>
      </p:pic>
      <p:sp>
        <p:nvSpPr>
          <p:cNvPr id="378" name="Google Shape;378;p35"/>
          <p:cNvSpPr txBox="1"/>
          <p:nvPr/>
        </p:nvSpPr>
        <p:spPr>
          <a:xfrm>
            <a:off x="5980350" y="855650"/>
            <a:ext cx="2426100" cy="33288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SzPts val="1700"/>
              <a:buFont typeface="Barlow"/>
              <a:buChar char="●"/>
            </a:pPr>
            <a:r>
              <a:rPr lang="en" b="1">
                <a:latin typeface="Times New Roman"/>
                <a:ea typeface="Times New Roman"/>
                <a:cs typeface="Times New Roman"/>
                <a:sym typeface="Times New Roman"/>
              </a:rPr>
              <a:t>Google Cloud Storage which acts as storage spaces for Data Lakes.</a:t>
            </a:r>
            <a:endParaRPr b="1">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b="1">
                <a:latin typeface="Times New Roman"/>
                <a:ea typeface="Times New Roman"/>
                <a:cs typeface="Times New Roman"/>
                <a:sym typeface="Times New Roman"/>
              </a:rPr>
              <a:t>Unstructured Data - Cloud SQL</a:t>
            </a:r>
            <a:endParaRPr b="1">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b="1">
                <a:latin typeface="Times New Roman"/>
                <a:ea typeface="Times New Roman"/>
                <a:cs typeface="Times New Roman"/>
                <a:sym typeface="Times New Roman"/>
              </a:rPr>
              <a:t>Structured Data - Bigquery </a:t>
            </a:r>
            <a:endParaRPr b="1">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b="1">
                <a:latin typeface="Times New Roman"/>
                <a:ea typeface="Times New Roman"/>
                <a:cs typeface="Times New Roman"/>
                <a:sym typeface="Times New Roman"/>
              </a:rPr>
              <a:t>Store Save and process all Types and Sizes of Data.</a:t>
            </a:r>
            <a:endParaRPr b="1">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b="1">
                <a:latin typeface="Times New Roman"/>
                <a:ea typeface="Times New Roman"/>
                <a:cs typeface="Times New Roman"/>
                <a:sym typeface="Times New Roman"/>
              </a:rPr>
              <a:t>Multiple Tools - Different Phases - Data Processing</a:t>
            </a:r>
            <a:endParaRPr b="1">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2"/>
        <p:cNvGrpSpPr/>
        <p:nvPr/>
      </p:nvGrpSpPr>
      <p:grpSpPr>
        <a:xfrm>
          <a:off x="0" y="0"/>
          <a:ext cx="0" cy="0"/>
          <a:chOff x="0" y="0"/>
          <a:chExt cx="0" cy="0"/>
        </a:xfrm>
      </p:grpSpPr>
      <p:sp>
        <p:nvSpPr>
          <p:cNvPr id="383" name="Google Shape;383;p36"/>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pic>
        <p:nvPicPr>
          <p:cNvPr id="384" name="Google Shape;384;p36"/>
          <p:cNvPicPr preferRelativeResize="0"/>
          <p:nvPr/>
        </p:nvPicPr>
        <p:blipFill>
          <a:blip r:embed="rId4">
            <a:alphaModFix/>
          </a:blip>
          <a:stretch>
            <a:fillRect/>
          </a:stretch>
        </p:blipFill>
        <p:spPr>
          <a:xfrm>
            <a:off x="383350" y="451750"/>
            <a:ext cx="6019776" cy="4166899"/>
          </a:xfrm>
          <a:prstGeom prst="rect">
            <a:avLst/>
          </a:prstGeom>
          <a:noFill/>
          <a:ln>
            <a:noFill/>
          </a:ln>
        </p:spPr>
      </p:pic>
      <p:sp>
        <p:nvSpPr>
          <p:cNvPr id="385" name="Google Shape;385;p36"/>
          <p:cNvSpPr txBox="1"/>
          <p:nvPr/>
        </p:nvSpPr>
        <p:spPr>
          <a:xfrm>
            <a:off x="6308650" y="451750"/>
            <a:ext cx="2519400" cy="43353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Barlow"/>
              <a:buChar char="●"/>
            </a:pPr>
            <a:r>
              <a:rPr lang="en" sz="1500" b="1">
                <a:latin typeface="Barlow"/>
                <a:ea typeface="Barlow"/>
                <a:cs typeface="Barlow"/>
                <a:sym typeface="Barlow"/>
              </a:rPr>
              <a:t>Eliminating Data Silos </a:t>
            </a:r>
            <a:endParaRPr sz="1500" b="1">
              <a:latin typeface="Barlow"/>
              <a:ea typeface="Barlow"/>
              <a:cs typeface="Barlow"/>
              <a:sym typeface="Barlow"/>
            </a:endParaRPr>
          </a:p>
          <a:p>
            <a:pPr marL="457200" lvl="0" indent="-323850" algn="l" rtl="0">
              <a:spcBef>
                <a:spcPts val="0"/>
              </a:spcBef>
              <a:spcAft>
                <a:spcPts val="0"/>
              </a:spcAft>
              <a:buSzPts val="1500"/>
              <a:buFont typeface="Barlow"/>
              <a:buChar char="●"/>
            </a:pPr>
            <a:r>
              <a:rPr lang="en" sz="1500" b="1">
                <a:latin typeface="Barlow"/>
                <a:ea typeface="Barlow"/>
                <a:cs typeface="Barlow"/>
                <a:sym typeface="Barlow"/>
              </a:rPr>
              <a:t>Multiple Dataset Workload - Single platform</a:t>
            </a:r>
            <a:endParaRPr sz="1500" b="1">
              <a:latin typeface="Barlow"/>
              <a:ea typeface="Barlow"/>
              <a:cs typeface="Barlow"/>
              <a:sym typeface="Barlow"/>
            </a:endParaRPr>
          </a:p>
          <a:p>
            <a:pPr marL="457200" lvl="0" indent="-323850" algn="l" rtl="0">
              <a:spcBef>
                <a:spcPts val="0"/>
              </a:spcBef>
              <a:spcAft>
                <a:spcPts val="0"/>
              </a:spcAft>
              <a:buSzPts val="1500"/>
              <a:buFont typeface="Barlow"/>
              <a:buChar char="●"/>
            </a:pPr>
            <a:r>
              <a:rPr lang="en" sz="1500" b="1">
                <a:latin typeface="Barlow"/>
                <a:ea typeface="Barlow"/>
                <a:cs typeface="Barlow"/>
                <a:sym typeface="Barlow"/>
              </a:rPr>
              <a:t>Governed and Safe Access to Data along multiple levels</a:t>
            </a:r>
            <a:endParaRPr sz="1500" b="1">
              <a:latin typeface="Barlow"/>
              <a:ea typeface="Barlow"/>
              <a:cs typeface="Barlow"/>
              <a:sym typeface="Barlow"/>
            </a:endParaRPr>
          </a:p>
          <a:p>
            <a:pPr marL="457200" lvl="0" indent="-323850" algn="l" rtl="0">
              <a:spcBef>
                <a:spcPts val="0"/>
              </a:spcBef>
              <a:spcAft>
                <a:spcPts val="0"/>
              </a:spcAft>
              <a:buSzPts val="1500"/>
              <a:buFont typeface="Barlow"/>
              <a:buChar char="●"/>
            </a:pPr>
            <a:r>
              <a:rPr lang="en" sz="1500" b="1">
                <a:latin typeface="Barlow"/>
                <a:ea typeface="Barlow"/>
                <a:cs typeface="Barlow"/>
                <a:sym typeface="Barlow"/>
              </a:rPr>
              <a:t>Consolidated Data and Fast scalable analytics</a:t>
            </a:r>
            <a:endParaRPr sz="1500" b="1">
              <a:latin typeface="Barlow"/>
              <a:ea typeface="Barlow"/>
              <a:cs typeface="Barlow"/>
              <a:sym typeface="Barlow"/>
            </a:endParaRPr>
          </a:p>
          <a:p>
            <a:pPr marL="457200" lvl="0" indent="-323850" algn="l" rtl="0">
              <a:spcBef>
                <a:spcPts val="0"/>
              </a:spcBef>
              <a:spcAft>
                <a:spcPts val="0"/>
              </a:spcAft>
              <a:buSzPts val="1500"/>
              <a:buFont typeface="Barlow"/>
              <a:buChar char="●"/>
            </a:pPr>
            <a:r>
              <a:rPr lang="en" sz="1500" b="1">
                <a:latin typeface="Barlow"/>
                <a:ea typeface="Barlow"/>
                <a:cs typeface="Barlow"/>
                <a:sym typeface="Barlow"/>
              </a:rPr>
              <a:t>Simple and Cost effective</a:t>
            </a:r>
            <a:endParaRPr sz="1500" b="1">
              <a:latin typeface="Barlow"/>
              <a:ea typeface="Barlow"/>
              <a:cs typeface="Barlow"/>
              <a:sym typeface="Barlow"/>
            </a:endParaRPr>
          </a:p>
          <a:p>
            <a:pPr marL="457200" lvl="0" indent="-323850" algn="l" rtl="0">
              <a:spcBef>
                <a:spcPts val="0"/>
              </a:spcBef>
              <a:spcAft>
                <a:spcPts val="0"/>
              </a:spcAft>
              <a:buSzPts val="1500"/>
              <a:buFont typeface="Barlow"/>
              <a:buChar char="●"/>
            </a:pPr>
            <a:r>
              <a:rPr lang="en" sz="1500" b="1">
                <a:latin typeface="Barlow"/>
                <a:ea typeface="Barlow"/>
                <a:cs typeface="Barlow"/>
                <a:sym typeface="Barlow"/>
              </a:rPr>
              <a:t>Granular level access control for precise accessibility</a:t>
            </a:r>
            <a:endParaRPr sz="1500" b="1">
              <a:latin typeface="Barlow"/>
              <a:ea typeface="Barlow"/>
              <a:cs typeface="Barlow"/>
              <a:sym typeface="Barlow"/>
            </a:endParaRPr>
          </a:p>
          <a:p>
            <a:pPr marL="0" lvl="0" indent="0" algn="l" rtl="0">
              <a:spcBef>
                <a:spcPts val="0"/>
              </a:spcBef>
              <a:spcAft>
                <a:spcPts val="0"/>
              </a:spcAft>
              <a:buNone/>
            </a:pPr>
            <a:endParaRPr b="1">
              <a:latin typeface="Barlow"/>
              <a:ea typeface="Barlow"/>
              <a:cs typeface="Barlow"/>
              <a:sym typeface="Barlow"/>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7"/>
          <p:cNvSpPr txBox="1">
            <a:spLocks noGrp="1"/>
          </p:cNvSpPr>
          <p:nvPr>
            <p:ph type="ctrTitle"/>
          </p:nvPr>
        </p:nvSpPr>
        <p:spPr>
          <a:xfrm>
            <a:off x="2626350" y="1888150"/>
            <a:ext cx="3891300" cy="218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8.</a:t>
            </a:r>
            <a:endParaRPr/>
          </a:p>
          <a:p>
            <a:pPr marL="0" lvl="0" indent="0" algn="ctr" rtl="0">
              <a:spcBef>
                <a:spcPts val="0"/>
              </a:spcBef>
              <a:spcAft>
                <a:spcPts val="0"/>
              </a:spcAft>
              <a:buNone/>
            </a:pPr>
            <a:r>
              <a:rPr lang="en"/>
              <a:t>Where are Data Lakes used? [Success Stories]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8"/>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pic>
        <p:nvPicPr>
          <p:cNvPr id="396" name="Google Shape;396;p38"/>
          <p:cNvPicPr preferRelativeResize="0"/>
          <p:nvPr/>
        </p:nvPicPr>
        <p:blipFill rotWithShape="1">
          <a:blip r:embed="rId3">
            <a:alphaModFix/>
          </a:blip>
          <a:srcRect l="11591" r="13237"/>
          <a:stretch/>
        </p:blipFill>
        <p:spPr>
          <a:xfrm>
            <a:off x="535375" y="881750"/>
            <a:ext cx="5109548" cy="3191050"/>
          </a:xfrm>
          <a:prstGeom prst="rect">
            <a:avLst/>
          </a:prstGeom>
          <a:noFill/>
          <a:ln>
            <a:noFill/>
          </a:ln>
        </p:spPr>
      </p:pic>
      <p:sp>
        <p:nvSpPr>
          <p:cNvPr id="397" name="Google Shape;397;p38"/>
          <p:cNvSpPr txBox="1"/>
          <p:nvPr/>
        </p:nvSpPr>
        <p:spPr>
          <a:xfrm>
            <a:off x="5741825" y="419875"/>
            <a:ext cx="3054600" cy="4387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Barlow"/>
              <a:buChar char="●"/>
            </a:pPr>
            <a:r>
              <a:rPr lang="en" b="1">
                <a:latin typeface="Barlow"/>
                <a:ea typeface="Barlow"/>
                <a:cs typeface="Barlow"/>
                <a:sym typeface="Barlow"/>
              </a:rPr>
              <a:t>American Internet retailer based in the Dallas suburb of Carrollton, Texas</a:t>
            </a:r>
            <a:endParaRPr b="1">
              <a:latin typeface="Barlow"/>
              <a:ea typeface="Barlow"/>
              <a:cs typeface="Barlow"/>
              <a:sym typeface="Barlow"/>
            </a:endParaRPr>
          </a:p>
          <a:p>
            <a:pPr marL="457200" lvl="0" indent="-317500" algn="l" rtl="0">
              <a:spcBef>
                <a:spcPts val="0"/>
              </a:spcBef>
              <a:spcAft>
                <a:spcPts val="0"/>
              </a:spcAft>
              <a:buSzPts val="1400"/>
              <a:buFont typeface="Barlow"/>
              <a:buChar char="●"/>
            </a:pPr>
            <a:r>
              <a:rPr lang="en" b="1">
                <a:latin typeface="Barlow"/>
                <a:ea typeface="Barlow"/>
                <a:cs typeface="Barlow"/>
                <a:sym typeface="Barlow"/>
              </a:rPr>
              <a:t>Cloud Native Data Lake as replacement for their legacy data warehouse system</a:t>
            </a:r>
            <a:endParaRPr b="1">
              <a:latin typeface="Barlow"/>
              <a:ea typeface="Barlow"/>
              <a:cs typeface="Barlow"/>
              <a:sym typeface="Barlow"/>
            </a:endParaRPr>
          </a:p>
          <a:p>
            <a:pPr marL="457200" lvl="0" indent="-317500" algn="l" rtl="0">
              <a:spcBef>
                <a:spcPts val="0"/>
              </a:spcBef>
              <a:spcAft>
                <a:spcPts val="0"/>
              </a:spcAft>
              <a:buSzPts val="1400"/>
              <a:buFont typeface="Barlow"/>
              <a:buChar char="●"/>
            </a:pPr>
            <a:r>
              <a:rPr lang="en" b="1">
                <a:latin typeface="Barlow"/>
                <a:ea typeface="Barlow"/>
                <a:cs typeface="Barlow"/>
                <a:sym typeface="Barlow"/>
              </a:rPr>
              <a:t>Ability to garner insights into operations by all of Users.</a:t>
            </a:r>
            <a:endParaRPr b="1">
              <a:latin typeface="Barlow"/>
              <a:ea typeface="Barlow"/>
              <a:cs typeface="Barlow"/>
              <a:sym typeface="Barlow"/>
            </a:endParaRPr>
          </a:p>
          <a:p>
            <a:pPr marL="457200" lvl="0" indent="-317500" algn="l" rtl="0">
              <a:spcBef>
                <a:spcPts val="0"/>
              </a:spcBef>
              <a:spcAft>
                <a:spcPts val="0"/>
              </a:spcAft>
              <a:buSzPts val="1400"/>
              <a:buFont typeface="Barlow"/>
              <a:buChar char="●"/>
            </a:pPr>
            <a:r>
              <a:rPr lang="en" b="1">
                <a:latin typeface="Barlow"/>
                <a:ea typeface="Barlow"/>
                <a:cs typeface="Barlow"/>
                <a:sym typeface="Barlow"/>
              </a:rPr>
              <a:t>Minimal Architectural Maintenance.</a:t>
            </a:r>
            <a:endParaRPr b="1">
              <a:latin typeface="Barlow"/>
              <a:ea typeface="Barlow"/>
              <a:cs typeface="Barlow"/>
              <a:sym typeface="Barlow"/>
            </a:endParaRPr>
          </a:p>
          <a:p>
            <a:pPr marL="457200" lvl="0" indent="-317500" algn="l" rtl="0">
              <a:spcBef>
                <a:spcPts val="0"/>
              </a:spcBef>
              <a:spcAft>
                <a:spcPts val="0"/>
              </a:spcAft>
              <a:buSzPts val="1400"/>
              <a:buFont typeface="Barlow"/>
              <a:buChar char="●"/>
            </a:pPr>
            <a:r>
              <a:rPr lang="en" b="1">
                <a:latin typeface="Barlow"/>
                <a:ea typeface="Barlow"/>
                <a:cs typeface="Barlow"/>
                <a:sym typeface="Barlow"/>
              </a:rPr>
              <a:t>Response Time for changing tables</a:t>
            </a:r>
            <a:endParaRPr b="1">
              <a:latin typeface="Barlow"/>
              <a:ea typeface="Barlow"/>
              <a:cs typeface="Barlow"/>
              <a:sym typeface="Barlow"/>
            </a:endParaRPr>
          </a:p>
          <a:p>
            <a:pPr marL="457200" lvl="0" indent="-317500" algn="l" rtl="0">
              <a:spcBef>
                <a:spcPts val="0"/>
              </a:spcBef>
              <a:spcAft>
                <a:spcPts val="0"/>
              </a:spcAft>
              <a:buSzPts val="1400"/>
              <a:buFont typeface="Barlow"/>
              <a:buChar char="●"/>
            </a:pPr>
            <a:r>
              <a:rPr lang="en" b="1">
                <a:latin typeface="Barlow"/>
                <a:ea typeface="Barlow"/>
                <a:cs typeface="Barlow"/>
                <a:sym typeface="Barlow"/>
              </a:rPr>
              <a:t>Operation costs fallen down by 90% </a:t>
            </a:r>
            <a:endParaRPr b="1">
              <a:latin typeface="Barlow"/>
              <a:ea typeface="Barlow"/>
              <a:cs typeface="Barlow"/>
              <a:sym typeface="Barlow"/>
            </a:endParaRPr>
          </a:p>
          <a:p>
            <a:pPr marL="457200" lvl="0" indent="-317500" algn="l" rtl="0">
              <a:spcBef>
                <a:spcPts val="0"/>
              </a:spcBef>
              <a:spcAft>
                <a:spcPts val="0"/>
              </a:spcAft>
              <a:buSzPts val="1400"/>
              <a:buFont typeface="Barlow"/>
              <a:buChar char="●"/>
            </a:pPr>
            <a:r>
              <a:rPr lang="en" b="1">
                <a:latin typeface="Barlow"/>
                <a:ea typeface="Barlow"/>
                <a:cs typeface="Barlow"/>
                <a:sym typeface="Barlow"/>
              </a:rPr>
              <a:t>Serverless infrastructure gaining access</a:t>
            </a:r>
            <a:endParaRPr b="1">
              <a:latin typeface="Barlow"/>
              <a:ea typeface="Barlow"/>
              <a:cs typeface="Barlow"/>
              <a:sym typeface="Barlow"/>
            </a:endParaRPr>
          </a:p>
          <a:p>
            <a:pPr marL="457200" lvl="0" indent="-317500" algn="l" rtl="0">
              <a:spcBef>
                <a:spcPts val="0"/>
              </a:spcBef>
              <a:spcAft>
                <a:spcPts val="0"/>
              </a:spcAft>
              <a:buSzPts val="1400"/>
              <a:buFont typeface="Barlow"/>
              <a:buChar char="●"/>
            </a:pPr>
            <a:r>
              <a:rPr lang="en" b="1">
                <a:latin typeface="Barlow"/>
                <a:ea typeface="Barlow"/>
                <a:cs typeface="Barlow"/>
                <a:sym typeface="Barlow"/>
              </a:rPr>
              <a:t>Facilitate experimentation with newer technologies</a:t>
            </a:r>
            <a:endParaRPr b="1">
              <a:latin typeface="Barlow"/>
              <a:ea typeface="Barlow"/>
              <a:cs typeface="Barlow"/>
              <a:sym typeface="Barlow"/>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pic>
        <p:nvPicPr>
          <p:cNvPr id="403" name="Google Shape;403;p39"/>
          <p:cNvPicPr preferRelativeResize="0"/>
          <p:nvPr/>
        </p:nvPicPr>
        <p:blipFill>
          <a:blip r:embed="rId3">
            <a:alphaModFix/>
          </a:blip>
          <a:stretch>
            <a:fillRect/>
          </a:stretch>
        </p:blipFill>
        <p:spPr>
          <a:xfrm>
            <a:off x="232725" y="1312125"/>
            <a:ext cx="5540601" cy="2246350"/>
          </a:xfrm>
          <a:prstGeom prst="rect">
            <a:avLst/>
          </a:prstGeom>
          <a:noFill/>
          <a:ln>
            <a:noFill/>
          </a:ln>
        </p:spPr>
      </p:pic>
      <p:sp>
        <p:nvSpPr>
          <p:cNvPr id="404" name="Google Shape;404;p39"/>
          <p:cNvSpPr txBox="1"/>
          <p:nvPr/>
        </p:nvSpPr>
        <p:spPr>
          <a:xfrm>
            <a:off x="5458400" y="598200"/>
            <a:ext cx="3348600" cy="4545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Barlow"/>
              <a:buChar char="●"/>
            </a:pPr>
            <a:r>
              <a:rPr lang="en" b="1">
                <a:latin typeface="Barlow"/>
                <a:ea typeface="Barlow"/>
                <a:cs typeface="Barlow"/>
                <a:sym typeface="Barlow"/>
              </a:rPr>
              <a:t>Healthcare sector - outdated data ingestion, aggregation and analysis methods. </a:t>
            </a:r>
            <a:endParaRPr b="1">
              <a:latin typeface="Barlow"/>
              <a:ea typeface="Barlow"/>
              <a:cs typeface="Barlow"/>
              <a:sym typeface="Barlow"/>
            </a:endParaRPr>
          </a:p>
          <a:p>
            <a:pPr marL="457200" lvl="0" indent="-317500" algn="l" rtl="0">
              <a:spcBef>
                <a:spcPts val="0"/>
              </a:spcBef>
              <a:spcAft>
                <a:spcPts val="0"/>
              </a:spcAft>
              <a:buSzPts val="1400"/>
              <a:buFont typeface="Barlow"/>
              <a:buChar char="●"/>
            </a:pPr>
            <a:r>
              <a:rPr lang="en" b="1">
                <a:latin typeface="Barlow"/>
                <a:ea typeface="Barlow"/>
                <a:cs typeface="Barlow"/>
                <a:sym typeface="Barlow"/>
              </a:rPr>
              <a:t>Developed data activation platform [Big Data Platform] </a:t>
            </a:r>
            <a:endParaRPr b="1">
              <a:latin typeface="Barlow"/>
              <a:ea typeface="Barlow"/>
              <a:cs typeface="Barlow"/>
              <a:sym typeface="Barlow"/>
            </a:endParaRPr>
          </a:p>
          <a:p>
            <a:pPr marL="457200" lvl="0" indent="-317500" algn="l" rtl="0">
              <a:spcBef>
                <a:spcPts val="0"/>
              </a:spcBef>
              <a:spcAft>
                <a:spcPts val="0"/>
              </a:spcAft>
              <a:buSzPts val="1400"/>
              <a:buFont typeface="Barlow"/>
              <a:buChar char="●"/>
            </a:pPr>
            <a:r>
              <a:rPr lang="en" b="1">
                <a:latin typeface="Barlow"/>
                <a:ea typeface="Barlow"/>
                <a:cs typeface="Barlow"/>
                <a:sym typeface="Barlow"/>
              </a:rPr>
              <a:t>Development load from Google Cloud to Amazon Web Services</a:t>
            </a:r>
            <a:endParaRPr b="1">
              <a:latin typeface="Barlow"/>
              <a:ea typeface="Barlow"/>
              <a:cs typeface="Barlow"/>
              <a:sym typeface="Barlow"/>
            </a:endParaRPr>
          </a:p>
          <a:p>
            <a:pPr marL="457200" lvl="0" indent="-317500" algn="l" rtl="0">
              <a:spcBef>
                <a:spcPts val="0"/>
              </a:spcBef>
              <a:spcAft>
                <a:spcPts val="0"/>
              </a:spcAft>
              <a:buSzPts val="1400"/>
              <a:buFont typeface="Barlow"/>
              <a:buChar char="●"/>
            </a:pPr>
            <a:r>
              <a:rPr lang="en" b="1">
                <a:latin typeface="Barlow"/>
                <a:ea typeface="Barlow"/>
                <a:cs typeface="Barlow"/>
                <a:sym typeface="Barlow"/>
              </a:rPr>
              <a:t>Leveraged EC2 servers [Elastic Cloud Compute] </a:t>
            </a:r>
            <a:endParaRPr b="1">
              <a:latin typeface="Barlow"/>
              <a:ea typeface="Barlow"/>
              <a:cs typeface="Barlow"/>
              <a:sym typeface="Barlow"/>
            </a:endParaRPr>
          </a:p>
          <a:p>
            <a:pPr marL="457200" lvl="0" indent="-317500" algn="l" rtl="0">
              <a:spcBef>
                <a:spcPts val="0"/>
              </a:spcBef>
              <a:spcAft>
                <a:spcPts val="0"/>
              </a:spcAft>
              <a:buSzPts val="1400"/>
              <a:buFont typeface="Barlow"/>
              <a:buChar char="●"/>
            </a:pPr>
            <a:r>
              <a:rPr lang="en" b="1">
                <a:latin typeface="Barlow"/>
                <a:ea typeface="Barlow"/>
                <a:cs typeface="Barlow"/>
                <a:sym typeface="Barlow"/>
              </a:rPr>
              <a:t>Huge data, low maintenance costs, cost-effectiveness, ease of  scalability</a:t>
            </a:r>
            <a:endParaRPr b="1">
              <a:latin typeface="Barlow"/>
              <a:ea typeface="Barlow"/>
              <a:cs typeface="Barlow"/>
              <a:sym typeface="Barlow"/>
            </a:endParaRPr>
          </a:p>
          <a:p>
            <a:pPr marL="457200" lvl="0" indent="-317500" algn="l" rtl="0">
              <a:spcBef>
                <a:spcPts val="0"/>
              </a:spcBef>
              <a:spcAft>
                <a:spcPts val="0"/>
              </a:spcAft>
              <a:buSzPts val="1400"/>
              <a:buFont typeface="Barlow"/>
              <a:buChar char="●"/>
            </a:pPr>
            <a:r>
              <a:rPr lang="en" b="1">
                <a:latin typeface="Barlow"/>
                <a:ea typeface="Barlow"/>
                <a:cs typeface="Barlow"/>
                <a:sym typeface="Barlow"/>
              </a:rPr>
              <a:t>70%less cost and almost half processing time</a:t>
            </a:r>
            <a:endParaRPr b="1">
              <a:latin typeface="Barlow"/>
              <a:ea typeface="Barlow"/>
              <a:cs typeface="Barlow"/>
              <a:sym typeface="Barlow"/>
            </a:endParaRPr>
          </a:p>
          <a:p>
            <a:pPr marL="457200" lvl="0" indent="-317500" algn="l" rtl="0">
              <a:spcBef>
                <a:spcPts val="0"/>
              </a:spcBef>
              <a:spcAft>
                <a:spcPts val="0"/>
              </a:spcAft>
              <a:buSzPts val="1400"/>
              <a:buFont typeface="Barlow"/>
              <a:buChar char="●"/>
            </a:pPr>
            <a:r>
              <a:rPr lang="en" b="1">
                <a:latin typeface="Barlow"/>
                <a:ea typeface="Barlow"/>
                <a:cs typeface="Barlow"/>
                <a:sym typeface="Barlow"/>
              </a:rPr>
              <a:t>EC2 also led to reduction of Data Security concerns</a:t>
            </a:r>
            <a:endParaRPr b="1">
              <a:latin typeface="Barlow"/>
              <a:ea typeface="Barlow"/>
              <a:cs typeface="Barlow"/>
              <a:sym typeface="Barlow"/>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0"/>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a:t>
            </a:r>
            <a:endParaRPr/>
          </a:p>
          <a:p>
            <a:pPr marL="0" lvl="0" indent="0" algn="ctr" rtl="0">
              <a:spcBef>
                <a:spcPts val="0"/>
              </a:spcBef>
              <a:spcAft>
                <a:spcPts val="0"/>
              </a:spcAft>
              <a:buNone/>
            </a:pPr>
            <a:r>
              <a:rPr lang="en"/>
              <a:t>Data Lakes Future/Vision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1"/>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p:cNvSpPr/>
          <p:nvPr/>
        </p:nvSpPr>
        <p:spPr>
          <a:xfrm>
            <a:off x="3894425" y="923990"/>
            <a:ext cx="4405500" cy="281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Barlow Light"/>
                <a:ea typeface="Barlow Light"/>
                <a:cs typeface="Barlow Light"/>
                <a:sym typeface="Barlow Light"/>
              </a:rPr>
              <a:t>Place your screenshot here</a:t>
            </a:r>
            <a:endParaRPr sz="1000">
              <a:solidFill>
                <a:srgbClr val="999999"/>
              </a:solidFill>
            </a:endParaRPr>
          </a:p>
        </p:txBody>
      </p:sp>
      <p:sp>
        <p:nvSpPr>
          <p:cNvPr id="416" name="Google Shape;416;p4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417" name="Google Shape;417;p41"/>
          <p:cNvSpPr txBox="1">
            <a:spLocks noGrp="1"/>
          </p:cNvSpPr>
          <p:nvPr>
            <p:ph type="body" idx="4294967295"/>
          </p:nvPr>
        </p:nvSpPr>
        <p:spPr>
          <a:xfrm>
            <a:off x="0" y="63675"/>
            <a:ext cx="2907600" cy="1081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solidFill>
                  <a:srgbClr val="A5B0FE"/>
                </a:solidFill>
                <a:latin typeface="Miriam Libre"/>
                <a:ea typeface="Miriam Libre"/>
                <a:cs typeface="Miriam Libre"/>
                <a:sym typeface="Miriam Libre"/>
              </a:rPr>
              <a:t>FUTURE OF DATA LAKES </a:t>
            </a:r>
            <a:endParaRPr>
              <a:solidFill>
                <a:srgbClr val="A5B0FE"/>
              </a:solidFill>
              <a:latin typeface="Miriam Libre"/>
              <a:ea typeface="Miriam Libre"/>
              <a:cs typeface="Miriam Libre"/>
              <a:sym typeface="Miriam Libre"/>
            </a:endParaRPr>
          </a:p>
          <a:p>
            <a:pPr marL="0" lvl="0" indent="0" algn="l" rtl="0">
              <a:spcBef>
                <a:spcPts val="600"/>
              </a:spcBef>
              <a:spcAft>
                <a:spcPts val="0"/>
              </a:spcAft>
              <a:buNone/>
            </a:pPr>
            <a:endParaRPr sz="1800"/>
          </a:p>
        </p:txBody>
      </p:sp>
      <p:pic>
        <p:nvPicPr>
          <p:cNvPr id="418" name="Google Shape;418;p41"/>
          <p:cNvPicPr preferRelativeResize="0"/>
          <p:nvPr/>
        </p:nvPicPr>
        <p:blipFill rotWithShape="1">
          <a:blip r:embed="rId3">
            <a:alphaModFix/>
          </a:blip>
          <a:srcRect t="9734" b="-2887"/>
          <a:stretch/>
        </p:blipFill>
        <p:spPr>
          <a:xfrm>
            <a:off x="3894425" y="881750"/>
            <a:ext cx="4405500" cy="2928650"/>
          </a:xfrm>
          <a:prstGeom prst="rect">
            <a:avLst/>
          </a:prstGeom>
          <a:noFill/>
          <a:ln>
            <a:noFill/>
          </a:ln>
        </p:spPr>
      </p:pic>
      <p:sp>
        <p:nvSpPr>
          <p:cNvPr id="419" name="Google Shape;419;p41"/>
          <p:cNvSpPr txBox="1"/>
          <p:nvPr/>
        </p:nvSpPr>
        <p:spPr>
          <a:xfrm>
            <a:off x="461875" y="304400"/>
            <a:ext cx="6046200" cy="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Barlow Light"/>
              <a:ea typeface="Barlow Light"/>
              <a:cs typeface="Barlow Light"/>
              <a:sym typeface="Barlow Light"/>
            </a:endParaRPr>
          </a:p>
        </p:txBody>
      </p:sp>
      <p:sp>
        <p:nvSpPr>
          <p:cNvPr id="420" name="Google Shape;420;p41"/>
          <p:cNvSpPr txBox="1"/>
          <p:nvPr/>
        </p:nvSpPr>
        <p:spPr>
          <a:xfrm>
            <a:off x="-136450" y="976225"/>
            <a:ext cx="31281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Barlow Light"/>
              <a:buAutoNum type="arabicParenR"/>
            </a:pPr>
            <a:r>
              <a:rPr lang="en">
                <a:latin typeface="Barlow Light"/>
                <a:ea typeface="Barlow Light"/>
                <a:cs typeface="Barlow Light"/>
                <a:sym typeface="Barlow Light"/>
              </a:rPr>
              <a:t>Access to organisational data from a secure, well managed and controlled single point will soon become a necessity</a:t>
            </a:r>
            <a:endParaRPr>
              <a:latin typeface="Barlow Light"/>
              <a:ea typeface="Barlow Light"/>
              <a:cs typeface="Barlow Light"/>
              <a:sym typeface="Barlow Light"/>
            </a:endParaRPr>
          </a:p>
          <a:p>
            <a:pPr marL="457200" lvl="0" indent="-317500" algn="l" rtl="0">
              <a:spcBef>
                <a:spcPts val="0"/>
              </a:spcBef>
              <a:spcAft>
                <a:spcPts val="0"/>
              </a:spcAft>
              <a:buSzPts val="1400"/>
              <a:buFont typeface="Barlow Light"/>
              <a:buAutoNum type="arabicParenR"/>
            </a:pPr>
            <a:r>
              <a:rPr lang="en">
                <a:latin typeface="Barlow Light"/>
                <a:ea typeface="Barlow Light"/>
                <a:cs typeface="Barlow Light"/>
                <a:sym typeface="Barlow Light"/>
              </a:rPr>
              <a:t>Emerging as a practical approach to finding solutions for increased data and analytical data capabilities</a:t>
            </a:r>
            <a:endParaRPr>
              <a:latin typeface="Barlow Light"/>
              <a:ea typeface="Barlow Light"/>
              <a:cs typeface="Barlow Light"/>
              <a:sym typeface="Barlow Light"/>
            </a:endParaRPr>
          </a:p>
          <a:p>
            <a:pPr marL="457200" lvl="0" indent="-317500" algn="l" rtl="0">
              <a:spcBef>
                <a:spcPts val="0"/>
              </a:spcBef>
              <a:spcAft>
                <a:spcPts val="0"/>
              </a:spcAft>
              <a:buSzPts val="1400"/>
              <a:buFont typeface="Barlow Light"/>
              <a:buAutoNum type="arabicParenR"/>
            </a:pPr>
            <a:r>
              <a:rPr lang="en">
                <a:latin typeface="Barlow Light"/>
                <a:ea typeface="Barlow Light"/>
                <a:cs typeface="Barlow Light"/>
                <a:sym typeface="Barlow Light"/>
              </a:rPr>
              <a:t>Adoption of IOT will help in Data Proliferation</a:t>
            </a:r>
            <a:endParaRPr>
              <a:latin typeface="Barlow Light"/>
              <a:ea typeface="Barlow Light"/>
              <a:cs typeface="Barlow Light"/>
              <a:sym typeface="Barlow Light"/>
            </a:endParaRPr>
          </a:p>
          <a:p>
            <a:pPr marL="457200" lvl="0" indent="-317500" algn="l" rtl="0">
              <a:spcBef>
                <a:spcPts val="0"/>
              </a:spcBef>
              <a:spcAft>
                <a:spcPts val="0"/>
              </a:spcAft>
              <a:buSzPts val="1400"/>
              <a:buFont typeface="Barlow Light"/>
              <a:buAutoNum type="arabicParenR"/>
            </a:pPr>
            <a:r>
              <a:rPr lang="en">
                <a:latin typeface="Barlow Light"/>
                <a:ea typeface="Barlow Light"/>
                <a:cs typeface="Barlow Light"/>
                <a:sym typeface="Barlow Light"/>
              </a:rPr>
              <a:t>More focus on Data Driven decision making</a:t>
            </a:r>
            <a:endParaRPr>
              <a:latin typeface="Barlow Light"/>
              <a:ea typeface="Barlow Light"/>
              <a:cs typeface="Barlow Light"/>
              <a:sym typeface="Barlow Light"/>
            </a:endParaRPr>
          </a:p>
          <a:p>
            <a:pPr marL="457200" lvl="0" indent="-317500" algn="l" rtl="0">
              <a:spcBef>
                <a:spcPts val="0"/>
              </a:spcBef>
              <a:spcAft>
                <a:spcPts val="0"/>
              </a:spcAft>
              <a:buSzPts val="1400"/>
              <a:buFont typeface="Barlow Light"/>
              <a:buAutoNum type="arabicParenR"/>
            </a:pPr>
            <a:r>
              <a:rPr lang="en">
                <a:latin typeface="Barlow Light"/>
                <a:ea typeface="Barlow Light"/>
                <a:cs typeface="Barlow Light"/>
                <a:sym typeface="Barlow Light"/>
              </a:rPr>
              <a:t>Leverage the latest AI and ML technologies</a:t>
            </a:r>
            <a:endParaRPr>
              <a:latin typeface="Barlow Light"/>
              <a:ea typeface="Barlow Light"/>
              <a:cs typeface="Barlow Light"/>
              <a:sym typeface="Barlow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5"/>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a:t>
            </a:r>
            <a:endParaRPr/>
          </a:p>
          <a:p>
            <a:pPr marL="0" lvl="0" indent="0" algn="ctr" rtl="0">
              <a:spcBef>
                <a:spcPts val="0"/>
              </a:spcBef>
              <a:spcAft>
                <a:spcPts val="0"/>
              </a:spcAft>
              <a:buNone/>
            </a:pPr>
            <a:r>
              <a:rPr lang="en"/>
              <a:t>WHAT IS A DATA LAKE?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4"/>
        <p:cNvGrpSpPr/>
        <p:nvPr/>
      </p:nvGrpSpPr>
      <p:grpSpPr>
        <a:xfrm>
          <a:off x="0" y="0"/>
          <a:ext cx="0" cy="0"/>
          <a:chOff x="0" y="0"/>
          <a:chExt cx="0" cy="0"/>
        </a:xfrm>
      </p:grpSpPr>
      <p:sp>
        <p:nvSpPr>
          <p:cNvPr id="425" name="Google Shape;425;p42"/>
          <p:cNvSpPr txBox="1">
            <a:spLocks noGrp="1"/>
          </p:cNvSpPr>
          <p:nvPr>
            <p:ph type="ctrTitle" idx="4294967295"/>
          </p:nvPr>
        </p:nvSpPr>
        <p:spPr>
          <a:xfrm>
            <a:off x="685800" y="440350"/>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THANKS!</a:t>
            </a:r>
            <a:endParaRPr sz="6000"/>
          </a:p>
        </p:txBody>
      </p:sp>
      <p:sp>
        <p:nvSpPr>
          <p:cNvPr id="426" name="Google Shape;426;p42"/>
          <p:cNvSpPr txBox="1">
            <a:spLocks noGrp="1"/>
          </p:cNvSpPr>
          <p:nvPr>
            <p:ph type="subTitle" idx="4294967295"/>
          </p:nvPr>
        </p:nvSpPr>
        <p:spPr>
          <a:xfrm>
            <a:off x="685800" y="1639925"/>
            <a:ext cx="48639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3600" b="1"/>
              <a:t>Any questions?</a:t>
            </a:r>
            <a:endParaRPr sz="3600" b="1"/>
          </a:p>
        </p:txBody>
      </p:sp>
      <p:sp>
        <p:nvSpPr>
          <p:cNvPr id="427" name="Google Shape;427;p42"/>
          <p:cNvSpPr txBox="1">
            <a:spLocks noGrp="1"/>
          </p:cNvSpPr>
          <p:nvPr>
            <p:ph type="body" idx="4294967295"/>
          </p:nvPr>
        </p:nvSpPr>
        <p:spPr>
          <a:xfrm>
            <a:off x="685800" y="2464406"/>
            <a:ext cx="48639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428" name="Google Shape;428;p42"/>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3"/>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Works Cited </a:t>
            </a:r>
            <a:endParaRPr/>
          </a:p>
        </p:txBody>
      </p:sp>
      <p:sp>
        <p:nvSpPr>
          <p:cNvPr id="434" name="Google Shape;434;p43"/>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p>
            <a:pPr marL="360045" lvl="0" indent="-457200" algn="l" rtl="0">
              <a:lnSpc>
                <a:spcPct val="200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Data Lake. (2015). Retrieved December 01, 2020, from https://searchaws.techtarget.com/definition/data-lake</a:t>
            </a:r>
            <a:endParaRPr sz="1200">
              <a:latin typeface="Times New Roman"/>
              <a:ea typeface="Times New Roman"/>
              <a:cs typeface="Times New Roman"/>
              <a:sym typeface="Times New Roman"/>
            </a:endParaRPr>
          </a:p>
          <a:p>
            <a:pPr marL="360045" lvl="0" indent="-457200" algn="l" rtl="0">
              <a:lnSpc>
                <a:spcPct val="200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Data Lakes and the Data Lake Market: the What, Why and How. (2020). Retrieved December 01, 2020, from </a:t>
            </a:r>
            <a:r>
              <a:rPr lang="en" sz="1200">
                <a:uFill>
                  <a:noFill/>
                </a:uFill>
                <a:latin typeface="Times New Roman"/>
                <a:ea typeface="Times New Roman"/>
                <a:cs typeface="Times New Roman"/>
                <a:sym typeface="Times New Roman"/>
                <a:hlinkClick r:id="rId3"/>
              </a:rPr>
              <a:t>https://www.i-scoop.eu/big-data-action-value-context/data-lakes/</a:t>
            </a:r>
            <a:endParaRPr sz="1200">
              <a:latin typeface="Times New Roman"/>
              <a:ea typeface="Times New Roman"/>
              <a:cs typeface="Times New Roman"/>
              <a:sym typeface="Times New Roman"/>
            </a:endParaRPr>
          </a:p>
          <a:p>
            <a:pPr marL="360045" lvl="0" indent="-457200" algn="l" rtl="0">
              <a:lnSpc>
                <a:spcPct val="200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Data lakes on AWS. Retrieved December 01, 2020, from https://aws.amazon.com/solutions/implementations/data-lake-solution/#:~:text=AWS%20offers%20a%20data%20lake,or%20with%20other%20external%20users.</a:t>
            </a:r>
            <a:endParaRPr sz="1200">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435" name="Google Shape;435;p43"/>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4"/>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Works Cited </a:t>
            </a:r>
            <a:endParaRPr/>
          </a:p>
        </p:txBody>
      </p:sp>
      <p:sp>
        <p:nvSpPr>
          <p:cNvPr id="441" name="Google Shape;441;p44"/>
          <p:cNvSpPr txBox="1">
            <a:spLocks noGrp="1"/>
          </p:cNvSpPr>
          <p:nvPr>
            <p:ph type="body" idx="1"/>
          </p:nvPr>
        </p:nvSpPr>
        <p:spPr>
          <a:xfrm>
            <a:off x="457200" y="1657350"/>
            <a:ext cx="5531100" cy="3180900"/>
          </a:xfrm>
          <a:prstGeom prst="rect">
            <a:avLst/>
          </a:prstGeom>
        </p:spPr>
        <p:txBody>
          <a:bodyPr spcFirstLastPara="1" wrap="square" lIns="91425" tIns="91425" rIns="91425" bIns="91425" anchor="t" anchorCtr="0">
            <a:noAutofit/>
          </a:bodyPr>
          <a:lstStyle/>
          <a:p>
            <a:pPr marL="360045" lvl="0" indent="-457200" algn="l" rtl="0">
              <a:lnSpc>
                <a:spcPct val="200000"/>
              </a:lnSpc>
              <a:spcBef>
                <a:spcPts val="0"/>
              </a:spcBef>
              <a:spcAft>
                <a:spcPts val="0"/>
              </a:spcAft>
              <a:buNone/>
            </a:pPr>
            <a:r>
              <a:rPr lang="en" sz="1200">
                <a:latin typeface="Times New Roman"/>
                <a:ea typeface="Times New Roman"/>
                <a:cs typeface="Times New Roman"/>
                <a:sym typeface="Times New Roman"/>
              </a:rPr>
              <a:t>Data Lakes vs Data Warehouses - Snowflake (2020). Retrieved December 01, 2020, from</a:t>
            </a:r>
            <a:endParaRPr sz="1200">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a:latin typeface="Times New Roman"/>
                <a:ea typeface="Times New Roman"/>
                <a:cs typeface="Times New Roman"/>
                <a:sym typeface="Times New Roman"/>
              </a:rPr>
              <a:t>		</a:t>
            </a:r>
            <a:r>
              <a:rPr lang="en" sz="1200">
                <a:uFill>
                  <a:noFill/>
                </a:uFill>
                <a:latin typeface="Times New Roman"/>
                <a:ea typeface="Times New Roman"/>
                <a:cs typeface="Times New Roman"/>
                <a:sym typeface="Times New Roman"/>
                <a:hlinkClick r:id="rId3"/>
              </a:rPr>
              <a:t>https://www.snowflake.com/trending/data-lake-vs-data-warehouse</a:t>
            </a:r>
            <a:endParaRPr sz="1200">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a:latin typeface="Times New Roman"/>
                <a:ea typeface="Times New Roman"/>
                <a:cs typeface="Times New Roman"/>
                <a:sym typeface="Times New Roman"/>
              </a:rPr>
              <a:t>The Future of Data Lakes AI Martin. Mar 13, 2019. Retrieved December 01,2020, from</a:t>
            </a:r>
            <a:endParaRPr sz="1200">
              <a:latin typeface="Times New Roman"/>
              <a:ea typeface="Times New Roman"/>
              <a:cs typeface="Times New Roman"/>
              <a:sym typeface="Times New Roman"/>
            </a:endParaRPr>
          </a:p>
          <a:p>
            <a:pPr marL="360045" lvl="0" indent="97154" algn="l" rtl="0">
              <a:lnSpc>
                <a:spcPct val="200000"/>
              </a:lnSpc>
              <a:spcBef>
                <a:spcPts val="0"/>
              </a:spcBef>
              <a:spcAft>
                <a:spcPts val="0"/>
              </a:spcAft>
              <a:buNone/>
            </a:pPr>
            <a:r>
              <a:rPr lang="en" sz="1200">
                <a:latin typeface="Times New Roman"/>
                <a:ea typeface="Times New Roman"/>
                <a:cs typeface="Times New Roman"/>
                <a:sym typeface="Times New Roman"/>
              </a:rPr>
              <a:t>https://medium.com/ibm-data-ai/the-future-of-data-lakes-33dada28fed6</a:t>
            </a:r>
            <a:endParaRPr sz="1200">
              <a:latin typeface="Times New Roman"/>
              <a:ea typeface="Times New Roman"/>
              <a:cs typeface="Times New Roman"/>
              <a:sym typeface="Times New Roman"/>
            </a:endParaRPr>
          </a:p>
          <a:p>
            <a:pPr marL="360045" lvl="0" indent="-457200" algn="l" rtl="0">
              <a:lnSpc>
                <a:spcPct val="200000"/>
              </a:lnSpc>
              <a:spcBef>
                <a:spcPts val="0"/>
              </a:spcBef>
              <a:spcAft>
                <a:spcPts val="0"/>
              </a:spcAft>
              <a:buNone/>
            </a:pPr>
            <a:r>
              <a:rPr lang="en" sz="1200">
                <a:latin typeface="Times New Roman"/>
                <a:ea typeface="Times New Roman"/>
                <a:cs typeface="Times New Roman"/>
                <a:sym typeface="Times New Roman"/>
              </a:rPr>
              <a:t>History and Evolution of Data Lakes. (2020). Retrieved December 01, 2020, from </a:t>
            </a:r>
            <a:r>
              <a:rPr lang="en" sz="1200">
                <a:uFill>
                  <a:noFill/>
                </a:uFill>
                <a:latin typeface="Times New Roman"/>
                <a:ea typeface="Times New Roman"/>
                <a:cs typeface="Times New Roman"/>
                <a:sym typeface="Times New Roman"/>
                <a:hlinkClick r:id="rId4"/>
              </a:rPr>
              <a:t>https://databricks.com/discover/data-lakes/history</a:t>
            </a:r>
            <a:endParaRPr sz="1200">
              <a:latin typeface="Times New Roman"/>
              <a:ea typeface="Times New Roman"/>
              <a:cs typeface="Times New Roman"/>
              <a:sym typeface="Times New Roman"/>
            </a:endParaRPr>
          </a:p>
          <a:p>
            <a:pPr marL="360045" lvl="0" indent="-457200" algn="l" rtl="0">
              <a:lnSpc>
                <a:spcPct val="200000"/>
              </a:lnSpc>
              <a:spcBef>
                <a:spcPts val="0"/>
              </a:spcBef>
              <a:spcAft>
                <a:spcPts val="0"/>
              </a:spcAft>
              <a:buNone/>
            </a:pPr>
            <a:endParaRPr/>
          </a:p>
        </p:txBody>
      </p:sp>
      <p:sp>
        <p:nvSpPr>
          <p:cNvPr id="442" name="Google Shape;442;p44"/>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Works Cited </a:t>
            </a:r>
            <a:endParaRPr/>
          </a:p>
        </p:txBody>
      </p:sp>
      <p:sp>
        <p:nvSpPr>
          <p:cNvPr id="448" name="Google Shape;448;p45"/>
          <p:cNvSpPr txBox="1">
            <a:spLocks noGrp="1"/>
          </p:cNvSpPr>
          <p:nvPr>
            <p:ph type="body" idx="1"/>
          </p:nvPr>
        </p:nvSpPr>
        <p:spPr>
          <a:xfrm>
            <a:off x="457200" y="1284625"/>
            <a:ext cx="5138700" cy="3180900"/>
          </a:xfrm>
          <a:prstGeom prst="rect">
            <a:avLst/>
          </a:prstGeom>
        </p:spPr>
        <p:txBody>
          <a:bodyPr spcFirstLastPara="1" wrap="square" lIns="91425" tIns="91425" rIns="91425" bIns="91425" anchor="t" anchorCtr="0">
            <a:noAutofit/>
          </a:bodyPr>
          <a:lstStyle/>
          <a:p>
            <a:pPr marL="360045" lvl="0" indent="-457200" algn="l" rtl="0">
              <a:lnSpc>
                <a:spcPct val="200000"/>
              </a:lnSpc>
              <a:spcBef>
                <a:spcPts val="0"/>
              </a:spcBef>
              <a:spcAft>
                <a:spcPts val="0"/>
              </a:spcAft>
              <a:buNone/>
            </a:pPr>
            <a:endParaRPr sz="1200">
              <a:latin typeface="Times New Roman"/>
              <a:ea typeface="Times New Roman"/>
              <a:cs typeface="Times New Roman"/>
              <a:sym typeface="Times New Roman"/>
            </a:endParaRPr>
          </a:p>
          <a:p>
            <a:pPr marL="360045" lvl="0" indent="-457200" algn="l" rtl="0">
              <a:lnSpc>
                <a:spcPct val="200000"/>
              </a:lnSpc>
              <a:spcBef>
                <a:spcPts val="0"/>
              </a:spcBef>
              <a:spcAft>
                <a:spcPts val="0"/>
              </a:spcAft>
              <a:buNone/>
            </a:pPr>
            <a:r>
              <a:rPr lang="en" sz="1200">
                <a:latin typeface="Times New Roman"/>
                <a:ea typeface="Times New Roman"/>
                <a:cs typeface="Times New Roman"/>
                <a:sym typeface="Times New Roman"/>
              </a:rPr>
              <a:t>How Innovaccer is Helping Healthcare Organizations Activate Their Healthcare Data. 6 August 2019 Retrieved December 02,2020 from https://aws.amazon.com/blogs/startups/how-innovaccer-helps-organizations-activate-health-data/</a:t>
            </a:r>
            <a:endParaRPr sz="1200">
              <a:latin typeface="Times New Roman"/>
              <a:ea typeface="Times New Roman"/>
              <a:cs typeface="Times New Roman"/>
              <a:sym typeface="Times New Roman"/>
            </a:endParaRPr>
          </a:p>
          <a:p>
            <a:pPr marL="360045" lvl="0" indent="-457200" algn="l" rtl="0">
              <a:lnSpc>
                <a:spcPct val="200000"/>
              </a:lnSpc>
              <a:spcBef>
                <a:spcPts val="0"/>
              </a:spcBef>
              <a:spcAft>
                <a:spcPts val="0"/>
              </a:spcAft>
              <a:buNone/>
            </a:pPr>
            <a:r>
              <a:rPr lang="en" sz="1200">
                <a:latin typeface="Times New Roman"/>
                <a:ea typeface="Times New Roman"/>
                <a:cs typeface="Times New Roman"/>
                <a:sym typeface="Times New Roman"/>
              </a:rPr>
              <a:t>Matthews, K. (2019). The difference between a data swamp and a data lake? Retrieved December 01, 2020, from </a:t>
            </a:r>
            <a:r>
              <a:rPr lang="en" sz="1200">
                <a:uFill>
                  <a:noFill/>
                </a:uFill>
                <a:latin typeface="Times New Roman"/>
                <a:ea typeface="Times New Roman"/>
                <a:cs typeface="Times New Roman"/>
                <a:sym typeface="Times New Roman"/>
                <a:hlinkClick r:id="rId3"/>
              </a:rPr>
              <a:t>https://www.information-age.com/data-swamp-data-lake-123481597/</a:t>
            </a:r>
            <a:endParaRPr sz="1200">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449" name="Google Shape;449;p4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Works Cited </a:t>
            </a:r>
            <a:endParaRPr/>
          </a:p>
        </p:txBody>
      </p:sp>
      <p:sp>
        <p:nvSpPr>
          <p:cNvPr id="455" name="Google Shape;455;p46"/>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p>
            <a:pPr marL="360045" lvl="0" indent="-457200" algn="l" rtl="0">
              <a:lnSpc>
                <a:spcPct val="200000"/>
              </a:lnSpc>
              <a:spcBef>
                <a:spcPts val="0"/>
              </a:spcBef>
              <a:spcAft>
                <a:spcPts val="0"/>
              </a:spcAft>
              <a:buNone/>
            </a:pPr>
            <a:r>
              <a:rPr lang="en" sz="1200">
                <a:latin typeface="Times New Roman"/>
                <a:ea typeface="Times New Roman"/>
                <a:cs typeface="Times New Roman"/>
                <a:sym typeface="Times New Roman"/>
              </a:rPr>
              <a:t>Our data lake story: How Woot.com built a serverless data lake on AWS. 22 January 2019</a:t>
            </a:r>
            <a:br>
              <a:rPr lang="en" sz="1200">
                <a:latin typeface="Times New Roman"/>
                <a:ea typeface="Times New Roman"/>
                <a:cs typeface="Times New Roman"/>
                <a:sym typeface="Times New Roman"/>
              </a:rPr>
            </a:br>
            <a:r>
              <a:rPr lang="en" sz="1200">
                <a:latin typeface="Times New Roman"/>
                <a:ea typeface="Times New Roman"/>
                <a:cs typeface="Times New Roman"/>
                <a:sym typeface="Times New Roman"/>
              </a:rPr>
              <a:t>	Retrieved December 01, 2020, from https://aws.amazon.com/blogs/big-data/our-data-lake-story-how-woot-com-built-a-serverless-data-lake-on-aws/</a:t>
            </a:r>
            <a:endParaRPr sz="1200">
              <a:latin typeface="Times New Roman"/>
              <a:ea typeface="Times New Roman"/>
              <a:cs typeface="Times New Roman"/>
              <a:sym typeface="Times New Roman"/>
            </a:endParaRPr>
          </a:p>
          <a:p>
            <a:pPr marL="360045" lvl="0" indent="-457200" algn="l" rtl="0">
              <a:lnSpc>
                <a:spcPct val="200000"/>
              </a:lnSpc>
              <a:spcBef>
                <a:spcPts val="0"/>
              </a:spcBef>
              <a:spcAft>
                <a:spcPts val="0"/>
              </a:spcAft>
              <a:buNone/>
            </a:pPr>
            <a:r>
              <a:rPr lang="en" sz="1200">
                <a:latin typeface="Times New Roman"/>
                <a:ea typeface="Times New Roman"/>
                <a:cs typeface="Times New Roman"/>
                <a:sym typeface="Times New Roman"/>
              </a:rPr>
              <a:t>Petrov, C. (2020, September 10). 25+ Impressive Big Data Statistics for 2020. Retrieved December 01, 2020, from </a:t>
            </a:r>
            <a:r>
              <a:rPr lang="en" sz="1200">
                <a:uFill>
                  <a:noFill/>
                </a:uFill>
                <a:latin typeface="Times New Roman"/>
                <a:ea typeface="Times New Roman"/>
                <a:cs typeface="Times New Roman"/>
                <a:sym typeface="Times New Roman"/>
                <a:hlinkClick r:id="rId3"/>
              </a:rPr>
              <a:t>https://techjury.net/blog/big-data-statistics/#gref</a:t>
            </a:r>
            <a:endParaRPr sz="1200">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a:latin typeface="Times New Roman"/>
              <a:ea typeface="Times New Roman"/>
              <a:cs typeface="Times New Roman"/>
              <a:sym typeface="Times New Roman"/>
            </a:endParaRPr>
          </a:p>
          <a:p>
            <a:pPr marL="0" lvl="0" indent="0" algn="l" rtl="0">
              <a:spcBef>
                <a:spcPts val="600"/>
              </a:spcBef>
              <a:spcAft>
                <a:spcPts val="0"/>
              </a:spcAft>
              <a:buNone/>
            </a:pPr>
            <a:r>
              <a:rPr lang="en"/>
              <a:t> </a:t>
            </a:r>
            <a:endParaRPr/>
          </a:p>
        </p:txBody>
      </p:sp>
      <p:sp>
        <p:nvSpPr>
          <p:cNvPr id="456" name="Google Shape;456;p4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0"/>
        <p:cNvGrpSpPr/>
        <p:nvPr/>
      </p:nvGrpSpPr>
      <p:grpSpPr>
        <a:xfrm>
          <a:off x="0" y="0"/>
          <a:ext cx="0" cy="0"/>
          <a:chOff x="0" y="0"/>
          <a:chExt cx="0" cy="0"/>
        </a:xfrm>
      </p:grpSpPr>
      <p:sp>
        <p:nvSpPr>
          <p:cNvPr id="461" name="Google Shape;461;p4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35</a:t>
            </a:fld>
            <a:endParaRPr/>
          </a:p>
        </p:txBody>
      </p:sp>
      <p:pic>
        <p:nvPicPr>
          <p:cNvPr id="462" name="Google Shape;462;p47"/>
          <p:cNvPicPr preferRelativeResize="0"/>
          <p:nvPr/>
        </p:nvPicPr>
        <p:blipFill>
          <a:blip r:embed="rId4">
            <a:alphaModFix/>
          </a:blip>
          <a:stretch>
            <a:fillRect/>
          </a:stretch>
        </p:blipFill>
        <p:spPr>
          <a:xfrm>
            <a:off x="425725" y="260900"/>
            <a:ext cx="8482225" cy="3614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261" name="Google Shape;261;p1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262" name="Google Shape;262;p1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263" name="Google Shape;263;p1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264" name="Google Shape;264;p16"/>
          <p:cNvPicPr preferRelativeResize="0"/>
          <p:nvPr/>
        </p:nvPicPr>
        <p:blipFill>
          <a:blip r:embed="rId3">
            <a:alphaModFix/>
          </a:blip>
          <a:stretch>
            <a:fillRect/>
          </a:stretch>
        </p:blipFill>
        <p:spPr>
          <a:xfrm>
            <a:off x="49700" y="-36175"/>
            <a:ext cx="91937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8"/>
        <p:cNvGrpSpPr/>
        <p:nvPr/>
      </p:nvGrpSpPr>
      <p:grpSpPr>
        <a:xfrm>
          <a:off x="0" y="0"/>
          <a:ext cx="0" cy="0"/>
          <a:chOff x="0" y="0"/>
          <a:chExt cx="0" cy="0"/>
        </a:xfrm>
      </p:grpSpPr>
      <p:sp>
        <p:nvSpPr>
          <p:cNvPr id="269" name="Google Shape;269;p17"/>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270" name="Google Shape;270;p17"/>
          <p:cNvPicPr preferRelativeResize="0"/>
          <p:nvPr/>
        </p:nvPicPr>
        <p:blipFill>
          <a:blip r:embed="rId4">
            <a:alphaModFix/>
          </a:blip>
          <a:stretch>
            <a:fillRect/>
          </a:stretch>
        </p:blipFill>
        <p:spPr>
          <a:xfrm>
            <a:off x="2133550" y="338125"/>
            <a:ext cx="4876800" cy="4467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8"/>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a:t>
            </a:r>
            <a:endParaRPr/>
          </a:p>
          <a:p>
            <a:pPr marL="0" lvl="0" indent="0" algn="ctr" rtl="0">
              <a:spcBef>
                <a:spcPts val="0"/>
              </a:spcBef>
              <a:spcAft>
                <a:spcPts val="0"/>
              </a:spcAft>
              <a:buNone/>
            </a:pPr>
            <a:r>
              <a:rPr lang="en"/>
              <a:t>HOW DO DATA LAKES WORK?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9"/>
        <p:cNvGrpSpPr/>
        <p:nvPr/>
      </p:nvGrpSpPr>
      <p:grpSpPr>
        <a:xfrm>
          <a:off x="0" y="0"/>
          <a:ext cx="0" cy="0"/>
          <a:chOff x="0" y="0"/>
          <a:chExt cx="0" cy="0"/>
        </a:xfrm>
      </p:grpSpPr>
      <p:sp>
        <p:nvSpPr>
          <p:cNvPr id="280" name="Google Shape;280;p19"/>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281" name="Google Shape;281;p19"/>
          <p:cNvPicPr preferRelativeResize="0"/>
          <p:nvPr/>
        </p:nvPicPr>
        <p:blipFill>
          <a:blip r:embed="rId4">
            <a:alphaModFix/>
          </a:blip>
          <a:stretch>
            <a:fillRect/>
          </a:stretch>
        </p:blipFill>
        <p:spPr>
          <a:xfrm>
            <a:off x="1669325" y="810013"/>
            <a:ext cx="5805250" cy="3523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0"/>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a:t>
            </a:r>
            <a:endParaRPr/>
          </a:p>
          <a:p>
            <a:pPr marL="0" lvl="0" indent="0" algn="ctr" rtl="0">
              <a:spcBef>
                <a:spcPts val="0"/>
              </a:spcBef>
              <a:spcAft>
                <a:spcPts val="0"/>
              </a:spcAft>
              <a:buNone/>
            </a:pPr>
            <a:r>
              <a:rPr lang="en"/>
              <a:t>WHY USE DATA LAKES?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0"/>
        <p:cNvGrpSpPr/>
        <p:nvPr/>
      </p:nvGrpSpPr>
      <p:grpSpPr>
        <a:xfrm>
          <a:off x="0" y="0"/>
          <a:ext cx="0" cy="0"/>
          <a:chOff x="0" y="0"/>
          <a:chExt cx="0" cy="0"/>
        </a:xfrm>
      </p:grpSpPr>
      <p:sp>
        <p:nvSpPr>
          <p:cNvPr id="291" name="Google Shape;291;p21"/>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292" name="Google Shape;292;p21"/>
          <p:cNvPicPr preferRelativeResize="0"/>
          <p:nvPr/>
        </p:nvPicPr>
        <p:blipFill>
          <a:blip r:embed="rId4">
            <a:alphaModFix/>
          </a:blip>
          <a:stretch>
            <a:fillRect/>
          </a:stretch>
        </p:blipFill>
        <p:spPr>
          <a:xfrm>
            <a:off x="538826" y="1664401"/>
            <a:ext cx="8186326" cy="1814700"/>
          </a:xfrm>
          <a:prstGeom prst="rect">
            <a:avLst/>
          </a:prstGeom>
          <a:noFill/>
          <a:ln>
            <a:noFill/>
          </a:ln>
        </p:spPr>
      </p:pic>
    </p:spTree>
  </p:cSld>
  <p:clrMapOvr>
    <a:masterClrMapping/>
  </p:clrMapOvr>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CCCCCC"/>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3350</Words>
  <Application>Microsoft Macintosh PowerPoint</Application>
  <PresentationFormat>On-screen Show (16:9)</PresentationFormat>
  <Paragraphs>158</Paragraphs>
  <Slides>35</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Miriam Libre</vt:lpstr>
      <vt:lpstr>Arial</vt:lpstr>
      <vt:lpstr>Barlow Light</vt:lpstr>
      <vt:lpstr>Roboto</vt:lpstr>
      <vt:lpstr>Times New Roman</vt:lpstr>
      <vt:lpstr>Barlow</vt:lpstr>
      <vt:lpstr>Work Sans</vt:lpstr>
      <vt:lpstr>Calibri</vt:lpstr>
      <vt:lpstr>Roderigo template</vt:lpstr>
      <vt:lpstr>DATA LAKES</vt:lpstr>
      <vt:lpstr>MEET THE TEAM!</vt:lpstr>
      <vt:lpstr>1. WHAT IS A DATA LAKE?</vt:lpstr>
      <vt:lpstr>PowerPoint Presentation</vt:lpstr>
      <vt:lpstr>PowerPoint Presentation</vt:lpstr>
      <vt:lpstr>2. HOW DO DATA LAKES WORK?</vt:lpstr>
      <vt:lpstr>PowerPoint Presentation</vt:lpstr>
      <vt:lpstr>3. WHY USE DATA LAKES?</vt:lpstr>
      <vt:lpstr>PowerPoint Presentation</vt:lpstr>
      <vt:lpstr>4. WHO USES DATA LAKES?</vt:lpstr>
      <vt:lpstr>PowerPoint Presentation</vt:lpstr>
      <vt:lpstr>5. The Origin and the Evolution of Data Lakes </vt:lpstr>
      <vt:lpstr>PowerPoint Presentation</vt:lpstr>
      <vt:lpstr>PowerPoint Presentation</vt:lpstr>
      <vt:lpstr>PowerPoint Presentation</vt:lpstr>
      <vt:lpstr>PowerPoint Presentation</vt:lpstr>
      <vt:lpstr>6. Data Lakes VS Data Swamps </vt:lpstr>
      <vt:lpstr>PowerPoint Presentation</vt:lpstr>
      <vt:lpstr>PowerPoint Presentation</vt:lpstr>
      <vt:lpstr>7. Types of Data Lakes [Data Lake Providers] </vt:lpstr>
      <vt:lpstr>PowerPoint Presentation</vt:lpstr>
      <vt:lpstr>PowerPoint Presentation</vt:lpstr>
      <vt:lpstr>PowerPoint Presentation</vt:lpstr>
      <vt:lpstr>PowerPoint Presentation</vt:lpstr>
      <vt:lpstr>8. Where are Data Lakes used? [Success Stories] </vt:lpstr>
      <vt:lpstr>PowerPoint Presentation</vt:lpstr>
      <vt:lpstr>PowerPoint Presentation</vt:lpstr>
      <vt:lpstr>9. Data Lakes Future/Vision </vt:lpstr>
      <vt:lpstr>PowerPoint Presentation</vt:lpstr>
      <vt:lpstr>THANKS!</vt:lpstr>
      <vt:lpstr>Works Cited </vt:lpstr>
      <vt:lpstr>Works Cited </vt:lpstr>
      <vt:lpstr>Works Cited </vt:lpstr>
      <vt:lpstr>Works Cited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LAKES</dc:title>
  <cp:lastModifiedBy>Ajinkya Prashant Bhavik</cp:lastModifiedBy>
  <cp:revision>2</cp:revision>
  <dcterms:modified xsi:type="dcterms:W3CDTF">2020-12-05T03:44:01Z</dcterms:modified>
</cp:coreProperties>
</file>